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2" r:id="rId6"/>
    <p:sldId id="263" r:id="rId7"/>
    <p:sldId id="260" r:id="rId8"/>
    <p:sldId id="261" r:id="rId9"/>
    <p:sldId id="265" r:id="rId10"/>
    <p:sldId id="264" r:id="rId11"/>
    <p:sldId id="266" r:id="rId12"/>
    <p:sldId id="268" r:id="rId13"/>
    <p:sldId id="269" r:id="rId14"/>
    <p:sldId id="270" r:id="rId15"/>
    <p:sldId id="272" r:id="rId16"/>
    <p:sldId id="271" r:id="rId17"/>
    <p:sldId id="273" r:id="rId18"/>
    <p:sldId id="274" r:id="rId19"/>
    <p:sldId id="275" r:id="rId20"/>
    <p:sldId id="276" r:id="rId21"/>
    <p:sldId id="277" r:id="rId22"/>
    <p:sldId id="280" r:id="rId23"/>
    <p:sldId id="279"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5" d="100"/>
          <a:sy n="115" d="100"/>
        </p:scale>
        <p:origin x="744"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7516A6-9AC4-4E27-9032-1B567B9CF6E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EFDC4C5-7626-447C-A27D-11C16EACAD49}">
      <dgm:prSet/>
      <dgm:spPr>
        <a:solidFill>
          <a:srgbClr val="002060"/>
        </a:solidFill>
      </dgm:spPr>
      <dgm:t>
        <a:bodyPr/>
        <a:lstStyle/>
        <a:p>
          <a:r>
            <a:rPr lang="fr-FR" b="1"/>
            <a:t>Mission 1 : Installation de nouveau VeloCloud en coordination avec l’Allemagne </a:t>
          </a:r>
          <a:endParaRPr lang="en-US"/>
        </a:p>
      </dgm:t>
    </dgm:pt>
    <dgm:pt modelId="{12E24B64-76AF-44D4-8DF3-9FCF21C82D78}" type="parTrans" cxnId="{A86D9297-1519-41A1-ABC7-AE89B8F76C48}">
      <dgm:prSet/>
      <dgm:spPr/>
      <dgm:t>
        <a:bodyPr/>
        <a:lstStyle/>
        <a:p>
          <a:endParaRPr lang="en-US"/>
        </a:p>
      </dgm:t>
    </dgm:pt>
    <dgm:pt modelId="{0A25BE42-98D2-4894-B600-6FB614BBF3A7}" type="sibTrans" cxnId="{A86D9297-1519-41A1-ABC7-AE89B8F76C48}">
      <dgm:prSet/>
      <dgm:spPr/>
      <dgm:t>
        <a:bodyPr/>
        <a:lstStyle/>
        <a:p>
          <a:endParaRPr lang="en-US"/>
        </a:p>
      </dgm:t>
    </dgm:pt>
    <dgm:pt modelId="{FE91631A-588D-4F35-B187-25CA87549B5C}">
      <dgm:prSet/>
      <dgm:spPr>
        <a:solidFill>
          <a:srgbClr val="002060"/>
        </a:solidFill>
      </dgm:spPr>
      <dgm:t>
        <a:bodyPr/>
        <a:lstStyle/>
        <a:p>
          <a:r>
            <a:rPr lang="fr-FR" b="1"/>
            <a:t>Mission 2 : Réorganisation des baies de brassage </a:t>
          </a:r>
          <a:endParaRPr lang="en-US"/>
        </a:p>
      </dgm:t>
    </dgm:pt>
    <dgm:pt modelId="{40F148E7-7B38-4F1B-8647-D762B2E6D560}" type="parTrans" cxnId="{5BA38691-0C2F-4092-B31F-974835A7161D}">
      <dgm:prSet/>
      <dgm:spPr/>
      <dgm:t>
        <a:bodyPr/>
        <a:lstStyle/>
        <a:p>
          <a:endParaRPr lang="en-US"/>
        </a:p>
      </dgm:t>
    </dgm:pt>
    <dgm:pt modelId="{AA6D7E3A-3723-4BBC-8506-CE9AC853ABD5}" type="sibTrans" cxnId="{5BA38691-0C2F-4092-B31F-974835A7161D}">
      <dgm:prSet/>
      <dgm:spPr/>
      <dgm:t>
        <a:bodyPr/>
        <a:lstStyle/>
        <a:p>
          <a:endParaRPr lang="en-US"/>
        </a:p>
      </dgm:t>
    </dgm:pt>
    <dgm:pt modelId="{B783B196-ACA3-46DD-B1E1-7CE614050CF5}">
      <dgm:prSet/>
      <dgm:spPr>
        <a:solidFill>
          <a:srgbClr val="002060"/>
        </a:solidFill>
      </dgm:spPr>
      <dgm:t>
        <a:bodyPr/>
        <a:lstStyle/>
        <a:p>
          <a:r>
            <a:rPr lang="fr-FR" b="1"/>
            <a:t>Mission 3 : Formatage de pc / création de session et affiliation à des groupes </a:t>
          </a:r>
          <a:endParaRPr lang="en-US"/>
        </a:p>
      </dgm:t>
    </dgm:pt>
    <dgm:pt modelId="{6DB7DE29-E2DE-4934-B65E-BF4574400E7A}" type="parTrans" cxnId="{8A718BCB-F943-43F5-805E-E6793C3EF218}">
      <dgm:prSet/>
      <dgm:spPr/>
      <dgm:t>
        <a:bodyPr/>
        <a:lstStyle/>
        <a:p>
          <a:endParaRPr lang="en-US"/>
        </a:p>
      </dgm:t>
    </dgm:pt>
    <dgm:pt modelId="{0A690FAC-FD46-4DF0-BCC1-AE30EFA60E05}" type="sibTrans" cxnId="{8A718BCB-F943-43F5-805E-E6793C3EF218}">
      <dgm:prSet/>
      <dgm:spPr/>
      <dgm:t>
        <a:bodyPr/>
        <a:lstStyle/>
        <a:p>
          <a:endParaRPr lang="en-US"/>
        </a:p>
      </dgm:t>
    </dgm:pt>
    <dgm:pt modelId="{E676EC43-208B-432B-A9F2-2E72041D0F2B}">
      <dgm:prSet/>
      <dgm:spPr>
        <a:solidFill>
          <a:srgbClr val="002060"/>
        </a:solidFill>
      </dgm:spPr>
      <dgm:t>
        <a:bodyPr/>
        <a:lstStyle/>
        <a:p>
          <a:r>
            <a:rPr lang="fr-FR" b="1"/>
            <a:t>Mission 4 : Intervention sur machine dans l'usine </a:t>
          </a:r>
          <a:endParaRPr lang="en-US"/>
        </a:p>
      </dgm:t>
    </dgm:pt>
    <dgm:pt modelId="{CF031857-4D07-4C00-9232-F431FD7BAB91}" type="parTrans" cxnId="{77F9A1F3-97C6-4CAE-AFD6-99841A34CFCF}">
      <dgm:prSet/>
      <dgm:spPr/>
      <dgm:t>
        <a:bodyPr/>
        <a:lstStyle/>
        <a:p>
          <a:endParaRPr lang="en-US"/>
        </a:p>
      </dgm:t>
    </dgm:pt>
    <dgm:pt modelId="{C0E483FA-6D80-4673-82D3-99FD2B383E64}" type="sibTrans" cxnId="{77F9A1F3-97C6-4CAE-AFD6-99841A34CFCF}">
      <dgm:prSet/>
      <dgm:spPr/>
      <dgm:t>
        <a:bodyPr/>
        <a:lstStyle/>
        <a:p>
          <a:endParaRPr lang="en-US"/>
        </a:p>
      </dgm:t>
    </dgm:pt>
    <dgm:pt modelId="{3BB63305-B5DF-4551-A9BE-4903B7EF08E3}" type="pres">
      <dgm:prSet presAssocID="{B87516A6-9AC4-4E27-9032-1B567B9CF6E2}" presName="outerComposite" presStyleCnt="0">
        <dgm:presLayoutVars>
          <dgm:chMax val="5"/>
          <dgm:dir/>
          <dgm:resizeHandles val="exact"/>
        </dgm:presLayoutVars>
      </dgm:prSet>
      <dgm:spPr/>
    </dgm:pt>
    <dgm:pt modelId="{BD826C46-A7D2-4D4E-83BA-4D5EFEE5E656}" type="pres">
      <dgm:prSet presAssocID="{B87516A6-9AC4-4E27-9032-1B567B9CF6E2}" presName="dummyMaxCanvas" presStyleCnt="0">
        <dgm:presLayoutVars/>
      </dgm:prSet>
      <dgm:spPr/>
    </dgm:pt>
    <dgm:pt modelId="{1E880A5C-386A-4BD1-A97C-1CF962D949BA}" type="pres">
      <dgm:prSet presAssocID="{B87516A6-9AC4-4E27-9032-1B567B9CF6E2}" presName="FourNodes_1" presStyleLbl="node1" presStyleIdx="0" presStyleCnt="4">
        <dgm:presLayoutVars>
          <dgm:bulletEnabled val="1"/>
        </dgm:presLayoutVars>
      </dgm:prSet>
      <dgm:spPr/>
    </dgm:pt>
    <dgm:pt modelId="{9A60B5DE-2F63-46FF-A0D5-97AC6508CB8D}" type="pres">
      <dgm:prSet presAssocID="{B87516A6-9AC4-4E27-9032-1B567B9CF6E2}" presName="FourNodes_2" presStyleLbl="node1" presStyleIdx="1" presStyleCnt="4">
        <dgm:presLayoutVars>
          <dgm:bulletEnabled val="1"/>
        </dgm:presLayoutVars>
      </dgm:prSet>
      <dgm:spPr/>
    </dgm:pt>
    <dgm:pt modelId="{31768056-FACB-450A-A6AF-5BCF5F46F589}" type="pres">
      <dgm:prSet presAssocID="{B87516A6-9AC4-4E27-9032-1B567B9CF6E2}" presName="FourNodes_3" presStyleLbl="node1" presStyleIdx="2" presStyleCnt="4">
        <dgm:presLayoutVars>
          <dgm:bulletEnabled val="1"/>
        </dgm:presLayoutVars>
      </dgm:prSet>
      <dgm:spPr/>
    </dgm:pt>
    <dgm:pt modelId="{E3A88BB0-A228-49D2-B0C1-942A2632A6F9}" type="pres">
      <dgm:prSet presAssocID="{B87516A6-9AC4-4E27-9032-1B567B9CF6E2}" presName="FourNodes_4" presStyleLbl="node1" presStyleIdx="3" presStyleCnt="4">
        <dgm:presLayoutVars>
          <dgm:bulletEnabled val="1"/>
        </dgm:presLayoutVars>
      </dgm:prSet>
      <dgm:spPr/>
    </dgm:pt>
    <dgm:pt modelId="{589CAD4C-B318-4A86-9F46-A6452042DDF9}" type="pres">
      <dgm:prSet presAssocID="{B87516A6-9AC4-4E27-9032-1B567B9CF6E2}" presName="FourConn_1-2" presStyleLbl="fgAccFollowNode1" presStyleIdx="0" presStyleCnt="3">
        <dgm:presLayoutVars>
          <dgm:bulletEnabled val="1"/>
        </dgm:presLayoutVars>
      </dgm:prSet>
      <dgm:spPr/>
    </dgm:pt>
    <dgm:pt modelId="{9AE64859-096B-4035-812D-622AE54F0B66}" type="pres">
      <dgm:prSet presAssocID="{B87516A6-9AC4-4E27-9032-1B567B9CF6E2}" presName="FourConn_2-3" presStyleLbl="fgAccFollowNode1" presStyleIdx="1" presStyleCnt="3">
        <dgm:presLayoutVars>
          <dgm:bulletEnabled val="1"/>
        </dgm:presLayoutVars>
      </dgm:prSet>
      <dgm:spPr/>
    </dgm:pt>
    <dgm:pt modelId="{C77F31B1-E572-413B-9AE5-EAACAB60BACE}" type="pres">
      <dgm:prSet presAssocID="{B87516A6-9AC4-4E27-9032-1B567B9CF6E2}" presName="FourConn_3-4" presStyleLbl="fgAccFollowNode1" presStyleIdx="2" presStyleCnt="3">
        <dgm:presLayoutVars>
          <dgm:bulletEnabled val="1"/>
        </dgm:presLayoutVars>
      </dgm:prSet>
      <dgm:spPr/>
    </dgm:pt>
    <dgm:pt modelId="{B3B31C2D-82CB-410E-A5E3-AB2451DA6F01}" type="pres">
      <dgm:prSet presAssocID="{B87516A6-9AC4-4E27-9032-1B567B9CF6E2}" presName="FourNodes_1_text" presStyleLbl="node1" presStyleIdx="3" presStyleCnt="4">
        <dgm:presLayoutVars>
          <dgm:bulletEnabled val="1"/>
        </dgm:presLayoutVars>
      </dgm:prSet>
      <dgm:spPr/>
    </dgm:pt>
    <dgm:pt modelId="{D34FF293-CF4F-4F78-8384-347C563FB835}" type="pres">
      <dgm:prSet presAssocID="{B87516A6-9AC4-4E27-9032-1B567B9CF6E2}" presName="FourNodes_2_text" presStyleLbl="node1" presStyleIdx="3" presStyleCnt="4">
        <dgm:presLayoutVars>
          <dgm:bulletEnabled val="1"/>
        </dgm:presLayoutVars>
      </dgm:prSet>
      <dgm:spPr/>
    </dgm:pt>
    <dgm:pt modelId="{30495779-C617-4100-AB49-6620CBD809A7}" type="pres">
      <dgm:prSet presAssocID="{B87516A6-9AC4-4E27-9032-1B567B9CF6E2}" presName="FourNodes_3_text" presStyleLbl="node1" presStyleIdx="3" presStyleCnt="4">
        <dgm:presLayoutVars>
          <dgm:bulletEnabled val="1"/>
        </dgm:presLayoutVars>
      </dgm:prSet>
      <dgm:spPr/>
    </dgm:pt>
    <dgm:pt modelId="{6D7869B7-15AE-4FFF-9F2F-CD2E0AC15BDB}" type="pres">
      <dgm:prSet presAssocID="{B87516A6-9AC4-4E27-9032-1B567B9CF6E2}" presName="FourNodes_4_text" presStyleLbl="node1" presStyleIdx="3" presStyleCnt="4">
        <dgm:presLayoutVars>
          <dgm:bulletEnabled val="1"/>
        </dgm:presLayoutVars>
      </dgm:prSet>
      <dgm:spPr/>
    </dgm:pt>
  </dgm:ptLst>
  <dgm:cxnLst>
    <dgm:cxn modelId="{C58F6C42-7244-4146-8D65-2E46C311D05A}" type="presOf" srcId="{B783B196-ACA3-46DD-B1E1-7CE614050CF5}" destId="{31768056-FACB-450A-A6AF-5BCF5F46F589}" srcOrd="0" destOrd="0" presId="urn:microsoft.com/office/officeart/2005/8/layout/vProcess5"/>
    <dgm:cxn modelId="{D04AE468-FE3D-49F4-9991-C2C7F33DDD75}" type="presOf" srcId="{4EFDC4C5-7626-447C-A27D-11C16EACAD49}" destId="{B3B31C2D-82CB-410E-A5E3-AB2451DA6F01}" srcOrd="1" destOrd="0" presId="urn:microsoft.com/office/officeart/2005/8/layout/vProcess5"/>
    <dgm:cxn modelId="{69F87249-4949-4493-9AB4-40FEA67522D6}" type="presOf" srcId="{E676EC43-208B-432B-A9F2-2E72041D0F2B}" destId="{E3A88BB0-A228-49D2-B0C1-942A2632A6F9}" srcOrd="0" destOrd="0" presId="urn:microsoft.com/office/officeart/2005/8/layout/vProcess5"/>
    <dgm:cxn modelId="{20142173-1980-46D5-8917-3E92C4438DE9}" type="presOf" srcId="{FE91631A-588D-4F35-B187-25CA87549B5C}" destId="{9A60B5DE-2F63-46FF-A0D5-97AC6508CB8D}" srcOrd="0" destOrd="0" presId="urn:microsoft.com/office/officeart/2005/8/layout/vProcess5"/>
    <dgm:cxn modelId="{AB28125A-2E54-47D2-8AA9-76AE1B65A5C0}" type="presOf" srcId="{0A25BE42-98D2-4894-B600-6FB614BBF3A7}" destId="{589CAD4C-B318-4A86-9F46-A6452042DDF9}" srcOrd="0" destOrd="0" presId="urn:microsoft.com/office/officeart/2005/8/layout/vProcess5"/>
    <dgm:cxn modelId="{5BA38691-0C2F-4092-B31F-974835A7161D}" srcId="{B87516A6-9AC4-4E27-9032-1B567B9CF6E2}" destId="{FE91631A-588D-4F35-B187-25CA87549B5C}" srcOrd="1" destOrd="0" parTransId="{40F148E7-7B38-4F1B-8647-D762B2E6D560}" sibTransId="{AA6D7E3A-3723-4BBC-8506-CE9AC853ABD5}"/>
    <dgm:cxn modelId="{A86D9297-1519-41A1-ABC7-AE89B8F76C48}" srcId="{B87516A6-9AC4-4E27-9032-1B567B9CF6E2}" destId="{4EFDC4C5-7626-447C-A27D-11C16EACAD49}" srcOrd="0" destOrd="0" parTransId="{12E24B64-76AF-44D4-8DF3-9FCF21C82D78}" sibTransId="{0A25BE42-98D2-4894-B600-6FB614BBF3A7}"/>
    <dgm:cxn modelId="{831EFF9D-B7E3-4595-ABA0-D70A9BE9C7E0}" type="presOf" srcId="{B87516A6-9AC4-4E27-9032-1B567B9CF6E2}" destId="{3BB63305-B5DF-4551-A9BE-4903B7EF08E3}" srcOrd="0" destOrd="0" presId="urn:microsoft.com/office/officeart/2005/8/layout/vProcess5"/>
    <dgm:cxn modelId="{9C001EC8-D6AA-43E6-9CED-50F85D024EF9}" type="presOf" srcId="{4EFDC4C5-7626-447C-A27D-11C16EACAD49}" destId="{1E880A5C-386A-4BD1-A97C-1CF962D949BA}" srcOrd="0" destOrd="0" presId="urn:microsoft.com/office/officeart/2005/8/layout/vProcess5"/>
    <dgm:cxn modelId="{67C690CA-D045-41B2-8C83-7ED133FBEBE8}" type="presOf" srcId="{AA6D7E3A-3723-4BBC-8506-CE9AC853ABD5}" destId="{9AE64859-096B-4035-812D-622AE54F0B66}" srcOrd="0" destOrd="0" presId="urn:microsoft.com/office/officeart/2005/8/layout/vProcess5"/>
    <dgm:cxn modelId="{8A718BCB-F943-43F5-805E-E6793C3EF218}" srcId="{B87516A6-9AC4-4E27-9032-1B567B9CF6E2}" destId="{B783B196-ACA3-46DD-B1E1-7CE614050CF5}" srcOrd="2" destOrd="0" parTransId="{6DB7DE29-E2DE-4934-B65E-BF4574400E7A}" sibTransId="{0A690FAC-FD46-4DF0-BCC1-AE30EFA60E05}"/>
    <dgm:cxn modelId="{7989DCCC-F52A-46F3-AB79-84C06BA41E6C}" type="presOf" srcId="{FE91631A-588D-4F35-B187-25CA87549B5C}" destId="{D34FF293-CF4F-4F78-8384-347C563FB835}" srcOrd="1" destOrd="0" presId="urn:microsoft.com/office/officeart/2005/8/layout/vProcess5"/>
    <dgm:cxn modelId="{FCF132EA-EB41-4759-995D-D83BC0211FA7}" type="presOf" srcId="{0A690FAC-FD46-4DF0-BCC1-AE30EFA60E05}" destId="{C77F31B1-E572-413B-9AE5-EAACAB60BACE}" srcOrd="0" destOrd="0" presId="urn:microsoft.com/office/officeart/2005/8/layout/vProcess5"/>
    <dgm:cxn modelId="{622252EC-994C-48A2-BC81-65527404D5A3}" type="presOf" srcId="{E676EC43-208B-432B-A9F2-2E72041D0F2B}" destId="{6D7869B7-15AE-4FFF-9F2F-CD2E0AC15BDB}" srcOrd="1" destOrd="0" presId="urn:microsoft.com/office/officeart/2005/8/layout/vProcess5"/>
    <dgm:cxn modelId="{77F9A1F3-97C6-4CAE-AFD6-99841A34CFCF}" srcId="{B87516A6-9AC4-4E27-9032-1B567B9CF6E2}" destId="{E676EC43-208B-432B-A9F2-2E72041D0F2B}" srcOrd="3" destOrd="0" parTransId="{CF031857-4D07-4C00-9232-F431FD7BAB91}" sibTransId="{C0E483FA-6D80-4673-82D3-99FD2B383E64}"/>
    <dgm:cxn modelId="{A57C12FA-0CA7-4329-955E-2CF03A762526}" type="presOf" srcId="{B783B196-ACA3-46DD-B1E1-7CE614050CF5}" destId="{30495779-C617-4100-AB49-6620CBD809A7}" srcOrd="1" destOrd="0" presId="urn:microsoft.com/office/officeart/2005/8/layout/vProcess5"/>
    <dgm:cxn modelId="{7D428058-5C57-4A87-A116-4F369ACEC6B0}" type="presParOf" srcId="{3BB63305-B5DF-4551-A9BE-4903B7EF08E3}" destId="{BD826C46-A7D2-4D4E-83BA-4D5EFEE5E656}" srcOrd="0" destOrd="0" presId="urn:microsoft.com/office/officeart/2005/8/layout/vProcess5"/>
    <dgm:cxn modelId="{44680736-E512-460A-8772-16FF60925AFE}" type="presParOf" srcId="{3BB63305-B5DF-4551-A9BE-4903B7EF08E3}" destId="{1E880A5C-386A-4BD1-A97C-1CF962D949BA}" srcOrd="1" destOrd="0" presId="urn:microsoft.com/office/officeart/2005/8/layout/vProcess5"/>
    <dgm:cxn modelId="{9ACB0F18-AC1B-415E-A3C0-2DC5C6857BF1}" type="presParOf" srcId="{3BB63305-B5DF-4551-A9BE-4903B7EF08E3}" destId="{9A60B5DE-2F63-46FF-A0D5-97AC6508CB8D}" srcOrd="2" destOrd="0" presId="urn:microsoft.com/office/officeart/2005/8/layout/vProcess5"/>
    <dgm:cxn modelId="{0706B71D-A737-4AB4-B50C-495EEC2209A8}" type="presParOf" srcId="{3BB63305-B5DF-4551-A9BE-4903B7EF08E3}" destId="{31768056-FACB-450A-A6AF-5BCF5F46F589}" srcOrd="3" destOrd="0" presId="urn:microsoft.com/office/officeart/2005/8/layout/vProcess5"/>
    <dgm:cxn modelId="{A607FAEF-75DF-4F7D-8442-64B9E78DC8A5}" type="presParOf" srcId="{3BB63305-B5DF-4551-A9BE-4903B7EF08E3}" destId="{E3A88BB0-A228-49D2-B0C1-942A2632A6F9}" srcOrd="4" destOrd="0" presId="urn:microsoft.com/office/officeart/2005/8/layout/vProcess5"/>
    <dgm:cxn modelId="{13F9783B-DCB2-4F3D-8D78-2219DEDF4C93}" type="presParOf" srcId="{3BB63305-B5DF-4551-A9BE-4903B7EF08E3}" destId="{589CAD4C-B318-4A86-9F46-A6452042DDF9}" srcOrd="5" destOrd="0" presId="urn:microsoft.com/office/officeart/2005/8/layout/vProcess5"/>
    <dgm:cxn modelId="{7413FAD1-C4CA-416B-B6C6-041B7FDCEA54}" type="presParOf" srcId="{3BB63305-B5DF-4551-A9BE-4903B7EF08E3}" destId="{9AE64859-096B-4035-812D-622AE54F0B66}" srcOrd="6" destOrd="0" presId="urn:microsoft.com/office/officeart/2005/8/layout/vProcess5"/>
    <dgm:cxn modelId="{55EEC7A4-B57D-4C4E-B455-02E28695D357}" type="presParOf" srcId="{3BB63305-B5DF-4551-A9BE-4903B7EF08E3}" destId="{C77F31B1-E572-413B-9AE5-EAACAB60BACE}" srcOrd="7" destOrd="0" presId="urn:microsoft.com/office/officeart/2005/8/layout/vProcess5"/>
    <dgm:cxn modelId="{3561BD83-3F2C-4A8A-85AD-D22ECB1C35F3}" type="presParOf" srcId="{3BB63305-B5DF-4551-A9BE-4903B7EF08E3}" destId="{B3B31C2D-82CB-410E-A5E3-AB2451DA6F01}" srcOrd="8" destOrd="0" presId="urn:microsoft.com/office/officeart/2005/8/layout/vProcess5"/>
    <dgm:cxn modelId="{381C8EB9-EE03-4C68-B587-6B238D7F451E}" type="presParOf" srcId="{3BB63305-B5DF-4551-A9BE-4903B7EF08E3}" destId="{D34FF293-CF4F-4F78-8384-347C563FB835}" srcOrd="9" destOrd="0" presId="urn:microsoft.com/office/officeart/2005/8/layout/vProcess5"/>
    <dgm:cxn modelId="{3DDBC590-87EB-47F5-B7C8-FE6CF69EDCBA}" type="presParOf" srcId="{3BB63305-B5DF-4551-A9BE-4903B7EF08E3}" destId="{30495779-C617-4100-AB49-6620CBD809A7}" srcOrd="10" destOrd="0" presId="urn:microsoft.com/office/officeart/2005/8/layout/vProcess5"/>
    <dgm:cxn modelId="{6B60B2A5-F497-4D46-91C6-4A82349B9889}" type="presParOf" srcId="{3BB63305-B5DF-4551-A9BE-4903B7EF08E3}" destId="{6D7869B7-15AE-4FFF-9F2F-CD2E0AC15BD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F1BBD-B31B-4BE9-93AF-F298310DBC7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1154E3B-EE09-4839-9557-5CC9AEEDCF06}">
      <dgm:prSet/>
      <dgm:spPr/>
      <dgm:t>
        <a:bodyPr/>
        <a:lstStyle/>
        <a:p>
          <a:r>
            <a:rPr lang="fr-FR" dirty="0"/>
            <a:t>L'installation de </a:t>
          </a:r>
          <a:r>
            <a:rPr lang="fr-FR" dirty="0" err="1"/>
            <a:t>VeloCloud</a:t>
          </a:r>
          <a:r>
            <a:rPr lang="fr-FR" dirty="0"/>
            <a:t> consiste à mettre en place une solution SD-WAN (réseau étendu défini par logiciel) de VMware. </a:t>
          </a:r>
          <a:endParaRPr lang="en-US" dirty="0"/>
        </a:p>
      </dgm:t>
    </dgm:pt>
    <dgm:pt modelId="{DB55F3A4-45B6-494D-8372-99BD5EA666C5}" type="parTrans" cxnId="{8EF7EB48-8205-4005-83F6-3890483A6257}">
      <dgm:prSet/>
      <dgm:spPr/>
      <dgm:t>
        <a:bodyPr/>
        <a:lstStyle/>
        <a:p>
          <a:endParaRPr lang="en-US"/>
        </a:p>
      </dgm:t>
    </dgm:pt>
    <dgm:pt modelId="{7987F5B7-D15C-4C15-8F34-AF40AAEE6925}" type="sibTrans" cxnId="{8EF7EB48-8205-4005-83F6-3890483A6257}">
      <dgm:prSet/>
      <dgm:spPr/>
      <dgm:t>
        <a:bodyPr/>
        <a:lstStyle/>
        <a:p>
          <a:endParaRPr lang="en-US"/>
        </a:p>
      </dgm:t>
    </dgm:pt>
    <dgm:pt modelId="{8C615918-9146-4398-A23D-8E8FFE2FBB26}">
      <dgm:prSet/>
      <dgm:spPr/>
      <dgm:t>
        <a:bodyPr/>
        <a:lstStyle/>
        <a:p>
          <a:r>
            <a:rPr lang="fr-FR" dirty="0"/>
            <a:t>Pour effectuer cela nous étions en coordination avec l’Allemagne pour débrancher l’ancien </a:t>
          </a:r>
          <a:r>
            <a:rPr lang="fr-FR" dirty="0" err="1"/>
            <a:t>VeloCloud</a:t>
          </a:r>
          <a:r>
            <a:rPr lang="fr-FR" dirty="0"/>
            <a:t> qui était déjà installé dans les baies de l’entreprise </a:t>
          </a:r>
          <a:endParaRPr lang="en-US" dirty="0"/>
        </a:p>
      </dgm:t>
    </dgm:pt>
    <dgm:pt modelId="{1DA1DDED-0408-4849-9488-C5041CAAC2CE}" type="parTrans" cxnId="{C7A8B96F-CAAB-4579-AF70-D1AD2043F634}">
      <dgm:prSet/>
      <dgm:spPr/>
      <dgm:t>
        <a:bodyPr/>
        <a:lstStyle/>
        <a:p>
          <a:endParaRPr lang="en-US"/>
        </a:p>
      </dgm:t>
    </dgm:pt>
    <dgm:pt modelId="{D5F35BAC-13C8-4B6E-A36A-859FBAA47859}" type="sibTrans" cxnId="{C7A8B96F-CAAB-4579-AF70-D1AD2043F634}">
      <dgm:prSet/>
      <dgm:spPr/>
      <dgm:t>
        <a:bodyPr/>
        <a:lstStyle/>
        <a:p>
          <a:endParaRPr lang="en-US"/>
        </a:p>
      </dgm:t>
    </dgm:pt>
    <dgm:pt modelId="{16A03111-D421-49E9-A650-B5F97A50308D}" type="pres">
      <dgm:prSet presAssocID="{40FF1BBD-B31B-4BE9-93AF-F298310DBC7F}" presName="hierChild1" presStyleCnt="0">
        <dgm:presLayoutVars>
          <dgm:chPref val="1"/>
          <dgm:dir/>
          <dgm:animOne val="branch"/>
          <dgm:animLvl val="lvl"/>
          <dgm:resizeHandles/>
        </dgm:presLayoutVars>
      </dgm:prSet>
      <dgm:spPr/>
    </dgm:pt>
    <dgm:pt modelId="{8A2D7900-F0B2-46BE-9D53-E876C4C40412}" type="pres">
      <dgm:prSet presAssocID="{21154E3B-EE09-4839-9557-5CC9AEEDCF06}" presName="hierRoot1" presStyleCnt="0"/>
      <dgm:spPr/>
    </dgm:pt>
    <dgm:pt modelId="{D6755103-7C06-4448-BA6B-5177AC08C12E}" type="pres">
      <dgm:prSet presAssocID="{21154E3B-EE09-4839-9557-5CC9AEEDCF06}" presName="composite" presStyleCnt="0"/>
      <dgm:spPr/>
    </dgm:pt>
    <dgm:pt modelId="{0EE044C3-8D0A-45C1-9572-4CE08EB11556}" type="pres">
      <dgm:prSet presAssocID="{21154E3B-EE09-4839-9557-5CC9AEEDCF06}" presName="background" presStyleLbl="node0" presStyleIdx="0" presStyleCnt="2"/>
      <dgm:spPr>
        <a:solidFill>
          <a:srgbClr val="002060"/>
        </a:solidFill>
        <a:ln>
          <a:solidFill>
            <a:srgbClr val="002060"/>
          </a:solidFill>
        </a:ln>
      </dgm:spPr>
    </dgm:pt>
    <dgm:pt modelId="{C0FB803D-E68B-405D-8207-12581BCF8DF0}" type="pres">
      <dgm:prSet presAssocID="{21154E3B-EE09-4839-9557-5CC9AEEDCF06}" presName="text" presStyleLbl="fgAcc0" presStyleIdx="0" presStyleCnt="2">
        <dgm:presLayoutVars>
          <dgm:chPref val="3"/>
        </dgm:presLayoutVars>
      </dgm:prSet>
      <dgm:spPr/>
    </dgm:pt>
    <dgm:pt modelId="{D620B0E1-FF34-4AEE-AC5B-127AF404A34A}" type="pres">
      <dgm:prSet presAssocID="{21154E3B-EE09-4839-9557-5CC9AEEDCF06}" presName="hierChild2" presStyleCnt="0"/>
      <dgm:spPr/>
    </dgm:pt>
    <dgm:pt modelId="{7CDC91A8-FB9A-4450-804B-F86481E30FF1}" type="pres">
      <dgm:prSet presAssocID="{8C615918-9146-4398-A23D-8E8FFE2FBB26}" presName="hierRoot1" presStyleCnt="0"/>
      <dgm:spPr/>
    </dgm:pt>
    <dgm:pt modelId="{58F08054-C7B3-42D0-AD91-1365E7AE97AD}" type="pres">
      <dgm:prSet presAssocID="{8C615918-9146-4398-A23D-8E8FFE2FBB26}" presName="composite" presStyleCnt="0"/>
      <dgm:spPr/>
    </dgm:pt>
    <dgm:pt modelId="{10454842-00C9-4720-B8ED-D368BF06373D}" type="pres">
      <dgm:prSet presAssocID="{8C615918-9146-4398-A23D-8E8FFE2FBB26}" presName="background" presStyleLbl="node0" presStyleIdx="1" presStyleCnt="2"/>
      <dgm:spPr>
        <a:solidFill>
          <a:srgbClr val="002060"/>
        </a:solidFill>
      </dgm:spPr>
    </dgm:pt>
    <dgm:pt modelId="{93C0B0D2-C18D-4B6C-B723-E3002F27DB9B}" type="pres">
      <dgm:prSet presAssocID="{8C615918-9146-4398-A23D-8E8FFE2FBB26}" presName="text" presStyleLbl="fgAcc0" presStyleIdx="1" presStyleCnt="2">
        <dgm:presLayoutVars>
          <dgm:chPref val="3"/>
        </dgm:presLayoutVars>
      </dgm:prSet>
      <dgm:spPr/>
    </dgm:pt>
    <dgm:pt modelId="{94EE926A-7786-4E47-AF61-63BFF281E379}" type="pres">
      <dgm:prSet presAssocID="{8C615918-9146-4398-A23D-8E8FFE2FBB26}" presName="hierChild2" presStyleCnt="0"/>
      <dgm:spPr/>
    </dgm:pt>
  </dgm:ptLst>
  <dgm:cxnLst>
    <dgm:cxn modelId="{8EF7EB48-8205-4005-83F6-3890483A6257}" srcId="{40FF1BBD-B31B-4BE9-93AF-F298310DBC7F}" destId="{21154E3B-EE09-4839-9557-5CC9AEEDCF06}" srcOrd="0" destOrd="0" parTransId="{DB55F3A4-45B6-494D-8372-99BD5EA666C5}" sibTransId="{7987F5B7-D15C-4C15-8F34-AF40AAEE6925}"/>
    <dgm:cxn modelId="{BA37DF4D-47F8-46EE-A690-91A971E80A32}" type="presOf" srcId="{8C615918-9146-4398-A23D-8E8FFE2FBB26}" destId="{93C0B0D2-C18D-4B6C-B723-E3002F27DB9B}" srcOrd="0" destOrd="0" presId="urn:microsoft.com/office/officeart/2005/8/layout/hierarchy1"/>
    <dgm:cxn modelId="{C7A8B96F-CAAB-4579-AF70-D1AD2043F634}" srcId="{40FF1BBD-B31B-4BE9-93AF-F298310DBC7F}" destId="{8C615918-9146-4398-A23D-8E8FFE2FBB26}" srcOrd="1" destOrd="0" parTransId="{1DA1DDED-0408-4849-9488-C5041CAAC2CE}" sibTransId="{D5F35BAC-13C8-4B6E-A36A-859FBAA47859}"/>
    <dgm:cxn modelId="{3A6BD18F-CCBF-4BCD-8D42-7DB50691D4C1}" type="presOf" srcId="{40FF1BBD-B31B-4BE9-93AF-F298310DBC7F}" destId="{16A03111-D421-49E9-A650-B5F97A50308D}" srcOrd="0" destOrd="0" presId="urn:microsoft.com/office/officeart/2005/8/layout/hierarchy1"/>
    <dgm:cxn modelId="{CA6653D6-54D8-4E5B-8F8D-0A88DEFDC8F3}" type="presOf" srcId="{21154E3B-EE09-4839-9557-5CC9AEEDCF06}" destId="{C0FB803D-E68B-405D-8207-12581BCF8DF0}" srcOrd="0" destOrd="0" presId="urn:microsoft.com/office/officeart/2005/8/layout/hierarchy1"/>
    <dgm:cxn modelId="{8A42B78E-A06C-4F35-B04D-15352823CDA8}" type="presParOf" srcId="{16A03111-D421-49E9-A650-B5F97A50308D}" destId="{8A2D7900-F0B2-46BE-9D53-E876C4C40412}" srcOrd="0" destOrd="0" presId="urn:microsoft.com/office/officeart/2005/8/layout/hierarchy1"/>
    <dgm:cxn modelId="{BC1C1CA2-3054-49A2-90DD-BA5863963281}" type="presParOf" srcId="{8A2D7900-F0B2-46BE-9D53-E876C4C40412}" destId="{D6755103-7C06-4448-BA6B-5177AC08C12E}" srcOrd="0" destOrd="0" presId="urn:microsoft.com/office/officeart/2005/8/layout/hierarchy1"/>
    <dgm:cxn modelId="{25FB2A77-F37B-44CE-8193-C30F67ADAC94}" type="presParOf" srcId="{D6755103-7C06-4448-BA6B-5177AC08C12E}" destId="{0EE044C3-8D0A-45C1-9572-4CE08EB11556}" srcOrd="0" destOrd="0" presId="urn:microsoft.com/office/officeart/2005/8/layout/hierarchy1"/>
    <dgm:cxn modelId="{E25B2AB4-C653-458C-8668-B745A60FE2E8}" type="presParOf" srcId="{D6755103-7C06-4448-BA6B-5177AC08C12E}" destId="{C0FB803D-E68B-405D-8207-12581BCF8DF0}" srcOrd="1" destOrd="0" presId="urn:microsoft.com/office/officeart/2005/8/layout/hierarchy1"/>
    <dgm:cxn modelId="{4D1B9F2B-B152-48F8-8AF8-1F7C5FFE05E5}" type="presParOf" srcId="{8A2D7900-F0B2-46BE-9D53-E876C4C40412}" destId="{D620B0E1-FF34-4AEE-AC5B-127AF404A34A}" srcOrd="1" destOrd="0" presId="urn:microsoft.com/office/officeart/2005/8/layout/hierarchy1"/>
    <dgm:cxn modelId="{2F1F6B40-36C9-415D-A614-648D71A8E6ED}" type="presParOf" srcId="{16A03111-D421-49E9-A650-B5F97A50308D}" destId="{7CDC91A8-FB9A-4450-804B-F86481E30FF1}" srcOrd="1" destOrd="0" presId="urn:microsoft.com/office/officeart/2005/8/layout/hierarchy1"/>
    <dgm:cxn modelId="{FEDBE3FC-250A-463A-9DC0-2EB888121501}" type="presParOf" srcId="{7CDC91A8-FB9A-4450-804B-F86481E30FF1}" destId="{58F08054-C7B3-42D0-AD91-1365E7AE97AD}" srcOrd="0" destOrd="0" presId="urn:microsoft.com/office/officeart/2005/8/layout/hierarchy1"/>
    <dgm:cxn modelId="{C78A9655-A499-410F-83EC-2989CDA5BA7C}" type="presParOf" srcId="{58F08054-C7B3-42D0-AD91-1365E7AE97AD}" destId="{10454842-00C9-4720-B8ED-D368BF06373D}" srcOrd="0" destOrd="0" presId="urn:microsoft.com/office/officeart/2005/8/layout/hierarchy1"/>
    <dgm:cxn modelId="{96E88630-EAD3-4B6D-8C0A-634328BBA820}" type="presParOf" srcId="{58F08054-C7B3-42D0-AD91-1365E7AE97AD}" destId="{93C0B0D2-C18D-4B6C-B723-E3002F27DB9B}" srcOrd="1" destOrd="0" presId="urn:microsoft.com/office/officeart/2005/8/layout/hierarchy1"/>
    <dgm:cxn modelId="{540EB469-2CF0-417B-BE40-8BA83AFE4337}" type="presParOf" srcId="{7CDC91A8-FB9A-4450-804B-F86481E30FF1}" destId="{94EE926A-7786-4E47-AF61-63BFF281E37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D82976-880B-4D6D-8B25-3DF8F1388B1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2EC792F-70A9-42F1-91EE-7E21805B49D3}">
      <dgm:prSet/>
      <dgm:spPr/>
      <dgm:t>
        <a:bodyPr/>
        <a:lstStyle/>
        <a:p>
          <a:r>
            <a:rPr lang="fr-FR" dirty="0"/>
            <a:t>Ma mission consistait à restructurer l'agencement des équipements pour optimiser l'installation, améliorer la gestion des câbles et faciliter la maintenance. </a:t>
          </a:r>
          <a:endParaRPr lang="en-US" dirty="0"/>
        </a:p>
      </dgm:t>
    </dgm:pt>
    <dgm:pt modelId="{F7CCAAB4-A99C-4AA9-9047-69BA61DFDEF6}" type="parTrans" cxnId="{558B89D6-BB09-481E-A1F0-12A2DA27F4CE}">
      <dgm:prSet/>
      <dgm:spPr/>
      <dgm:t>
        <a:bodyPr/>
        <a:lstStyle/>
        <a:p>
          <a:endParaRPr lang="en-US"/>
        </a:p>
      </dgm:t>
    </dgm:pt>
    <dgm:pt modelId="{0EC2BE98-5A57-4CD4-A697-7AE57A3D8490}" type="sibTrans" cxnId="{558B89D6-BB09-481E-A1F0-12A2DA27F4CE}">
      <dgm:prSet/>
      <dgm:spPr/>
      <dgm:t>
        <a:bodyPr/>
        <a:lstStyle/>
        <a:p>
          <a:endParaRPr lang="en-US"/>
        </a:p>
      </dgm:t>
    </dgm:pt>
    <dgm:pt modelId="{DF2C2E53-B9AE-444C-8956-4AA533E8E1D7}">
      <dgm:prSet/>
      <dgm:spPr/>
      <dgm:t>
        <a:bodyPr/>
        <a:lstStyle/>
        <a:p>
          <a:r>
            <a:rPr lang="fr-FR" dirty="0"/>
            <a:t>Cette réorganisation visait à réduire les risques d'erreurs, améliorer la performance du réseau et préparer l'infrastructure pour des extensions futures.</a:t>
          </a:r>
          <a:endParaRPr lang="en-US" dirty="0"/>
        </a:p>
      </dgm:t>
    </dgm:pt>
    <dgm:pt modelId="{DE671231-1B98-44BE-A870-16E6EF8BA1DC}" type="parTrans" cxnId="{9B83323B-3667-4285-817A-53378B73AA62}">
      <dgm:prSet/>
      <dgm:spPr/>
      <dgm:t>
        <a:bodyPr/>
        <a:lstStyle/>
        <a:p>
          <a:endParaRPr lang="en-US"/>
        </a:p>
      </dgm:t>
    </dgm:pt>
    <dgm:pt modelId="{9EB6C185-F023-4C84-B88B-982482539B40}" type="sibTrans" cxnId="{9B83323B-3667-4285-817A-53378B73AA62}">
      <dgm:prSet/>
      <dgm:spPr/>
      <dgm:t>
        <a:bodyPr/>
        <a:lstStyle/>
        <a:p>
          <a:endParaRPr lang="en-US"/>
        </a:p>
      </dgm:t>
    </dgm:pt>
    <dgm:pt modelId="{C69C5F22-A0C2-49D0-8D61-27F171292CC3}" type="pres">
      <dgm:prSet presAssocID="{14D82976-880B-4D6D-8B25-3DF8F1388B1D}" presName="hierChild1" presStyleCnt="0">
        <dgm:presLayoutVars>
          <dgm:chPref val="1"/>
          <dgm:dir/>
          <dgm:animOne val="branch"/>
          <dgm:animLvl val="lvl"/>
          <dgm:resizeHandles/>
        </dgm:presLayoutVars>
      </dgm:prSet>
      <dgm:spPr/>
    </dgm:pt>
    <dgm:pt modelId="{F7984467-254F-4885-B2AF-E33E38E3679E}" type="pres">
      <dgm:prSet presAssocID="{12EC792F-70A9-42F1-91EE-7E21805B49D3}" presName="hierRoot1" presStyleCnt="0"/>
      <dgm:spPr/>
    </dgm:pt>
    <dgm:pt modelId="{4ADF372A-4DDE-4B7D-962A-FD32B7493DFC}" type="pres">
      <dgm:prSet presAssocID="{12EC792F-70A9-42F1-91EE-7E21805B49D3}" presName="composite" presStyleCnt="0"/>
      <dgm:spPr/>
    </dgm:pt>
    <dgm:pt modelId="{B20FCCD7-F9F2-4E59-A481-588F1D506C81}" type="pres">
      <dgm:prSet presAssocID="{12EC792F-70A9-42F1-91EE-7E21805B49D3}" presName="background" presStyleLbl="node0" presStyleIdx="0" presStyleCnt="2"/>
      <dgm:spPr>
        <a:solidFill>
          <a:srgbClr val="002060"/>
        </a:solidFill>
      </dgm:spPr>
    </dgm:pt>
    <dgm:pt modelId="{DADA6532-8394-4589-9853-9F6D5AFE5090}" type="pres">
      <dgm:prSet presAssocID="{12EC792F-70A9-42F1-91EE-7E21805B49D3}" presName="text" presStyleLbl="fgAcc0" presStyleIdx="0" presStyleCnt="2">
        <dgm:presLayoutVars>
          <dgm:chPref val="3"/>
        </dgm:presLayoutVars>
      </dgm:prSet>
      <dgm:spPr/>
    </dgm:pt>
    <dgm:pt modelId="{D2169D9F-BE9E-4E3A-8F00-9D4C9FAB4353}" type="pres">
      <dgm:prSet presAssocID="{12EC792F-70A9-42F1-91EE-7E21805B49D3}" presName="hierChild2" presStyleCnt="0"/>
      <dgm:spPr/>
    </dgm:pt>
    <dgm:pt modelId="{3C57A133-D84A-44C5-901D-D0E4F88DAD98}" type="pres">
      <dgm:prSet presAssocID="{DF2C2E53-B9AE-444C-8956-4AA533E8E1D7}" presName="hierRoot1" presStyleCnt="0"/>
      <dgm:spPr/>
    </dgm:pt>
    <dgm:pt modelId="{6B0B21FF-393E-4AAB-9CA3-71490B779DF5}" type="pres">
      <dgm:prSet presAssocID="{DF2C2E53-B9AE-444C-8956-4AA533E8E1D7}" presName="composite" presStyleCnt="0"/>
      <dgm:spPr/>
    </dgm:pt>
    <dgm:pt modelId="{31075E8E-BA9E-40A1-A8ED-D667371CFD89}" type="pres">
      <dgm:prSet presAssocID="{DF2C2E53-B9AE-444C-8956-4AA533E8E1D7}" presName="background" presStyleLbl="node0" presStyleIdx="1" presStyleCnt="2"/>
      <dgm:spPr>
        <a:solidFill>
          <a:srgbClr val="002060"/>
        </a:solidFill>
      </dgm:spPr>
    </dgm:pt>
    <dgm:pt modelId="{E166EE36-6D4E-4D7D-A07D-0797EE6DF1E1}" type="pres">
      <dgm:prSet presAssocID="{DF2C2E53-B9AE-444C-8956-4AA533E8E1D7}" presName="text" presStyleLbl="fgAcc0" presStyleIdx="1" presStyleCnt="2">
        <dgm:presLayoutVars>
          <dgm:chPref val="3"/>
        </dgm:presLayoutVars>
      </dgm:prSet>
      <dgm:spPr/>
    </dgm:pt>
    <dgm:pt modelId="{42631195-8F20-4B68-A331-915C99D4A9E8}" type="pres">
      <dgm:prSet presAssocID="{DF2C2E53-B9AE-444C-8956-4AA533E8E1D7}" presName="hierChild2" presStyleCnt="0"/>
      <dgm:spPr/>
    </dgm:pt>
  </dgm:ptLst>
  <dgm:cxnLst>
    <dgm:cxn modelId="{B4C40618-CC75-4394-96F6-D65AAB5835FD}" type="presOf" srcId="{14D82976-880B-4D6D-8B25-3DF8F1388B1D}" destId="{C69C5F22-A0C2-49D0-8D61-27F171292CC3}" srcOrd="0" destOrd="0" presId="urn:microsoft.com/office/officeart/2005/8/layout/hierarchy1"/>
    <dgm:cxn modelId="{3781B735-F48B-4770-A3C0-F3664073A26E}" type="presOf" srcId="{12EC792F-70A9-42F1-91EE-7E21805B49D3}" destId="{DADA6532-8394-4589-9853-9F6D5AFE5090}" srcOrd="0" destOrd="0" presId="urn:microsoft.com/office/officeart/2005/8/layout/hierarchy1"/>
    <dgm:cxn modelId="{9B83323B-3667-4285-817A-53378B73AA62}" srcId="{14D82976-880B-4D6D-8B25-3DF8F1388B1D}" destId="{DF2C2E53-B9AE-444C-8956-4AA533E8E1D7}" srcOrd="1" destOrd="0" parTransId="{DE671231-1B98-44BE-A870-16E6EF8BA1DC}" sibTransId="{9EB6C185-F023-4C84-B88B-982482539B40}"/>
    <dgm:cxn modelId="{2089BDA8-E269-4836-91AE-571BB5D60CC3}" type="presOf" srcId="{DF2C2E53-B9AE-444C-8956-4AA533E8E1D7}" destId="{E166EE36-6D4E-4D7D-A07D-0797EE6DF1E1}" srcOrd="0" destOrd="0" presId="urn:microsoft.com/office/officeart/2005/8/layout/hierarchy1"/>
    <dgm:cxn modelId="{558B89D6-BB09-481E-A1F0-12A2DA27F4CE}" srcId="{14D82976-880B-4D6D-8B25-3DF8F1388B1D}" destId="{12EC792F-70A9-42F1-91EE-7E21805B49D3}" srcOrd="0" destOrd="0" parTransId="{F7CCAAB4-A99C-4AA9-9047-69BA61DFDEF6}" sibTransId="{0EC2BE98-5A57-4CD4-A697-7AE57A3D8490}"/>
    <dgm:cxn modelId="{76074B3A-D3A0-4971-AA35-C3618A21C93A}" type="presParOf" srcId="{C69C5F22-A0C2-49D0-8D61-27F171292CC3}" destId="{F7984467-254F-4885-B2AF-E33E38E3679E}" srcOrd="0" destOrd="0" presId="urn:microsoft.com/office/officeart/2005/8/layout/hierarchy1"/>
    <dgm:cxn modelId="{C74B4090-72C2-41E6-A785-ADC679A403EB}" type="presParOf" srcId="{F7984467-254F-4885-B2AF-E33E38E3679E}" destId="{4ADF372A-4DDE-4B7D-962A-FD32B7493DFC}" srcOrd="0" destOrd="0" presId="urn:microsoft.com/office/officeart/2005/8/layout/hierarchy1"/>
    <dgm:cxn modelId="{CE6DA648-AEE6-484D-8487-B50FC7E51DBD}" type="presParOf" srcId="{4ADF372A-4DDE-4B7D-962A-FD32B7493DFC}" destId="{B20FCCD7-F9F2-4E59-A481-588F1D506C81}" srcOrd="0" destOrd="0" presId="urn:microsoft.com/office/officeart/2005/8/layout/hierarchy1"/>
    <dgm:cxn modelId="{26D78A78-38DF-4D19-8D9A-59178BD2F465}" type="presParOf" srcId="{4ADF372A-4DDE-4B7D-962A-FD32B7493DFC}" destId="{DADA6532-8394-4589-9853-9F6D5AFE5090}" srcOrd="1" destOrd="0" presId="urn:microsoft.com/office/officeart/2005/8/layout/hierarchy1"/>
    <dgm:cxn modelId="{337524DA-266C-49DB-B7E6-5FAC4B7ED430}" type="presParOf" srcId="{F7984467-254F-4885-B2AF-E33E38E3679E}" destId="{D2169D9F-BE9E-4E3A-8F00-9D4C9FAB4353}" srcOrd="1" destOrd="0" presId="urn:microsoft.com/office/officeart/2005/8/layout/hierarchy1"/>
    <dgm:cxn modelId="{4E027713-BC2C-4303-892B-0C1AF54B432F}" type="presParOf" srcId="{C69C5F22-A0C2-49D0-8D61-27F171292CC3}" destId="{3C57A133-D84A-44C5-901D-D0E4F88DAD98}" srcOrd="1" destOrd="0" presId="urn:microsoft.com/office/officeart/2005/8/layout/hierarchy1"/>
    <dgm:cxn modelId="{7410FEDB-156A-411C-8675-E43DB3C72941}" type="presParOf" srcId="{3C57A133-D84A-44C5-901D-D0E4F88DAD98}" destId="{6B0B21FF-393E-4AAB-9CA3-71490B779DF5}" srcOrd="0" destOrd="0" presId="urn:microsoft.com/office/officeart/2005/8/layout/hierarchy1"/>
    <dgm:cxn modelId="{1E1F048C-D89B-4112-9C9F-7875067F339B}" type="presParOf" srcId="{6B0B21FF-393E-4AAB-9CA3-71490B779DF5}" destId="{31075E8E-BA9E-40A1-A8ED-D667371CFD89}" srcOrd="0" destOrd="0" presId="urn:microsoft.com/office/officeart/2005/8/layout/hierarchy1"/>
    <dgm:cxn modelId="{1CF564B3-1E45-4096-8E99-429E2410CE68}" type="presParOf" srcId="{6B0B21FF-393E-4AAB-9CA3-71490B779DF5}" destId="{E166EE36-6D4E-4D7D-A07D-0797EE6DF1E1}" srcOrd="1" destOrd="0" presId="urn:microsoft.com/office/officeart/2005/8/layout/hierarchy1"/>
    <dgm:cxn modelId="{46757684-0267-4C6C-8C29-0CD48AEA1487}" type="presParOf" srcId="{3C57A133-D84A-44C5-901D-D0E4F88DAD98}" destId="{42631195-8F20-4B68-A331-915C99D4A9E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7516A6-9AC4-4E27-9032-1B567B9CF6E2}"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4EFDC4C5-7626-447C-A27D-11C16EACAD49}">
      <dgm:prSet/>
      <dgm:spPr>
        <a:solidFill>
          <a:srgbClr val="993366"/>
        </a:solidFill>
      </dgm:spPr>
      <dgm:t>
        <a:bodyPr/>
        <a:lstStyle/>
        <a:p>
          <a:r>
            <a:rPr lang="fr-FR" b="1" dirty="0"/>
            <a:t>Mission 1 : Industrialiser la configuration de 300 firewalls</a:t>
          </a:r>
          <a:endParaRPr lang="en-US" dirty="0"/>
        </a:p>
      </dgm:t>
    </dgm:pt>
    <dgm:pt modelId="{12E24B64-76AF-44D4-8DF3-9FCF21C82D78}" type="parTrans" cxnId="{A86D9297-1519-41A1-ABC7-AE89B8F76C48}">
      <dgm:prSet/>
      <dgm:spPr/>
      <dgm:t>
        <a:bodyPr/>
        <a:lstStyle/>
        <a:p>
          <a:endParaRPr lang="en-US"/>
        </a:p>
      </dgm:t>
    </dgm:pt>
    <dgm:pt modelId="{0A25BE42-98D2-4894-B600-6FB614BBF3A7}" type="sibTrans" cxnId="{A86D9297-1519-41A1-ABC7-AE89B8F76C48}">
      <dgm:prSet/>
      <dgm:spPr/>
      <dgm:t>
        <a:bodyPr/>
        <a:lstStyle/>
        <a:p>
          <a:endParaRPr lang="en-US"/>
        </a:p>
      </dgm:t>
    </dgm:pt>
    <dgm:pt modelId="{FE91631A-588D-4F35-B187-25CA87549B5C}">
      <dgm:prSet/>
      <dgm:spPr>
        <a:solidFill>
          <a:srgbClr val="993366"/>
        </a:solidFill>
      </dgm:spPr>
      <dgm:t>
        <a:bodyPr/>
        <a:lstStyle/>
        <a:p>
          <a:r>
            <a:rPr lang="fr-FR" b="1" dirty="0"/>
            <a:t>Mission 2 : Script </a:t>
          </a:r>
          <a:r>
            <a:rPr lang="fr-FR" b="1" dirty="0" err="1"/>
            <a:t>bruno</a:t>
          </a:r>
          <a:r>
            <a:rPr lang="fr-FR" b="1" dirty="0"/>
            <a:t> en </a:t>
          </a:r>
          <a:r>
            <a:rPr lang="fr-FR" b="1" dirty="0" err="1"/>
            <a:t>js</a:t>
          </a:r>
          <a:r>
            <a:rPr lang="fr-FR" b="1" dirty="0"/>
            <a:t> avec call API</a:t>
          </a:r>
          <a:endParaRPr lang="en-US" dirty="0"/>
        </a:p>
      </dgm:t>
    </dgm:pt>
    <dgm:pt modelId="{40F148E7-7B38-4F1B-8647-D762B2E6D560}" type="parTrans" cxnId="{5BA38691-0C2F-4092-B31F-974835A7161D}">
      <dgm:prSet/>
      <dgm:spPr/>
      <dgm:t>
        <a:bodyPr/>
        <a:lstStyle/>
        <a:p>
          <a:endParaRPr lang="en-US"/>
        </a:p>
      </dgm:t>
    </dgm:pt>
    <dgm:pt modelId="{AA6D7E3A-3723-4BBC-8506-CE9AC853ABD5}" type="sibTrans" cxnId="{5BA38691-0C2F-4092-B31F-974835A7161D}">
      <dgm:prSet/>
      <dgm:spPr/>
      <dgm:t>
        <a:bodyPr/>
        <a:lstStyle/>
        <a:p>
          <a:endParaRPr lang="en-US"/>
        </a:p>
      </dgm:t>
    </dgm:pt>
    <dgm:pt modelId="{B783B196-ACA3-46DD-B1E1-7CE614050CF5}">
      <dgm:prSet/>
      <dgm:spPr>
        <a:solidFill>
          <a:srgbClr val="993366"/>
        </a:solidFill>
      </dgm:spPr>
      <dgm:t>
        <a:bodyPr/>
        <a:lstStyle/>
        <a:p>
          <a:r>
            <a:rPr lang="fr-FR" b="1" dirty="0"/>
            <a:t>Mission 3 : Migration de </a:t>
          </a:r>
          <a:r>
            <a:rPr lang="fr-FR" b="1" dirty="0" err="1"/>
            <a:t>listener</a:t>
          </a:r>
          <a:r>
            <a:rPr lang="fr-FR" b="1" dirty="0"/>
            <a:t> vers AWS </a:t>
          </a:r>
          <a:endParaRPr lang="en-US" dirty="0"/>
        </a:p>
      </dgm:t>
    </dgm:pt>
    <dgm:pt modelId="{6DB7DE29-E2DE-4934-B65E-BF4574400E7A}" type="parTrans" cxnId="{8A718BCB-F943-43F5-805E-E6793C3EF218}">
      <dgm:prSet/>
      <dgm:spPr/>
      <dgm:t>
        <a:bodyPr/>
        <a:lstStyle/>
        <a:p>
          <a:endParaRPr lang="en-US"/>
        </a:p>
      </dgm:t>
    </dgm:pt>
    <dgm:pt modelId="{0A690FAC-FD46-4DF0-BCC1-AE30EFA60E05}" type="sibTrans" cxnId="{8A718BCB-F943-43F5-805E-E6793C3EF218}">
      <dgm:prSet/>
      <dgm:spPr/>
      <dgm:t>
        <a:bodyPr/>
        <a:lstStyle/>
        <a:p>
          <a:endParaRPr lang="en-US"/>
        </a:p>
      </dgm:t>
    </dgm:pt>
    <dgm:pt modelId="{E676EC43-208B-432B-A9F2-2E72041D0F2B}">
      <dgm:prSet/>
      <dgm:spPr>
        <a:solidFill>
          <a:srgbClr val="993366"/>
        </a:solidFill>
      </dgm:spPr>
      <dgm:t>
        <a:bodyPr/>
        <a:lstStyle/>
        <a:p>
          <a:r>
            <a:rPr lang="fr-FR" b="1" dirty="0"/>
            <a:t>Mission 4 : Intégrer et gérer des tâches/services ECS (</a:t>
          </a:r>
          <a:r>
            <a:rPr lang="fr-FR" b="1" dirty="0" err="1"/>
            <a:t>Elastic</a:t>
          </a:r>
          <a:r>
            <a:rPr lang="fr-FR" b="1" dirty="0"/>
            <a:t> Container Service) d'AWS </a:t>
          </a:r>
          <a:endParaRPr lang="en-US" dirty="0"/>
        </a:p>
      </dgm:t>
    </dgm:pt>
    <dgm:pt modelId="{CF031857-4D07-4C00-9232-F431FD7BAB91}" type="parTrans" cxnId="{77F9A1F3-97C6-4CAE-AFD6-99841A34CFCF}">
      <dgm:prSet/>
      <dgm:spPr/>
      <dgm:t>
        <a:bodyPr/>
        <a:lstStyle/>
        <a:p>
          <a:endParaRPr lang="en-US"/>
        </a:p>
      </dgm:t>
    </dgm:pt>
    <dgm:pt modelId="{C0E483FA-6D80-4673-82D3-99FD2B383E64}" type="sibTrans" cxnId="{77F9A1F3-97C6-4CAE-AFD6-99841A34CFCF}">
      <dgm:prSet/>
      <dgm:spPr/>
      <dgm:t>
        <a:bodyPr/>
        <a:lstStyle/>
        <a:p>
          <a:endParaRPr lang="en-US"/>
        </a:p>
      </dgm:t>
    </dgm:pt>
    <dgm:pt modelId="{14D1A5B4-C603-4640-90CC-20072CD6DE45}" type="pres">
      <dgm:prSet presAssocID="{B87516A6-9AC4-4E27-9032-1B567B9CF6E2}" presName="outerComposite" presStyleCnt="0">
        <dgm:presLayoutVars>
          <dgm:chMax val="5"/>
          <dgm:dir/>
          <dgm:resizeHandles val="exact"/>
        </dgm:presLayoutVars>
      </dgm:prSet>
      <dgm:spPr/>
    </dgm:pt>
    <dgm:pt modelId="{AEF79AA7-984A-4469-BDCC-B7DD9911EB94}" type="pres">
      <dgm:prSet presAssocID="{B87516A6-9AC4-4E27-9032-1B567B9CF6E2}" presName="dummyMaxCanvas" presStyleCnt="0">
        <dgm:presLayoutVars/>
      </dgm:prSet>
      <dgm:spPr/>
    </dgm:pt>
    <dgm:pt modelId="{741F3194-2C46-49B2-9CE7-B8387267309A}" type="pres">
      <dgm:prSet presAssocID="{B87516A6-9AC4-4E27-9032-1B567B9CF6E2}" presName="FourNodes_1" presStyleLbl="node1" presStyleIdx="0" presStyleCnt="4">
        <dgm:presLayoutVars>
          <dgm:bulletEnabled val="1"/>
        </dgm:presLayoutVars>
      </dgm:prSet>
      <dgm:spPr/>
    </dgm:pt>
    <dgm:pt modelId="{A1E4553A-ABB0-423E-B89C-7E9E840E206C}" type="pres">
      <dgm:prSet presAssocID="{B87516A6-9AC4-4E27-9032-1B567B9CF6E2}" presName="FourNodes_2" presStyleLbl="node1" presStyleIdx="1" presStyleCnt="4">
        <dgm:presLayoutVars>
          <dgm:bulletEnabled val="1"/>
        </dgm:presLayoutVars>
      </dgm:prSet>
      <dgm:spPr/>
    </dgm:pt>
    <dgm:pt modelId="{37049B67-7A32-4595-B1C4-CBB3A7185409}" type="pres">
      <dgm:prSet presAssocID="{B87516A6-9AC4-4E27-9032-1B567B9CF6E2}" presName="FourNodes_3" presStyleLbl="node1" presStyleIdx="2" presStyleCnt="4">
        <dgm:presLayoutVars>
          <dgm:bulletEnabled val="1"/>
        </dgm:presLayoutVars>
      </dgm:prSet>
      <dgm:spPr/>
    </dgm:pt>
    <dgm:pt modelId="{71C55663-D8D8-48DF-8307-EFDABBE4569E}" type="pres">
      <dgm:prSet presAssocID="{B87516A6-9AC4-4E27-9032-1B567B9CF6E2}" presName="FourNodes_4" presStyleLbl="node1" presStyleIdx="3" presStyleCnt="4">
        <dgm:presLayoutVars>
          <dgm:bulletEnabled val="1"/>
        </dgm:presLayoutVars>
      </dgm:prSet>
      <dgm:spPr/>
    </dgm:pt>
    <dgm:pt modelId="{3396FDB0-EB6D-4EB0-BF71-921421C45804}" type="pres">
      <dgm:prSet presAssocID="{B87516A6-9AC4-4E27-9032-1B567B9CF6E2}" presName="FourConn_1-2" presStyleLbl="fgAccFollowNode1" presStyleIdx="0" presStyleCnt="3">
        <dgm:presLayoutVars>
          <dgm:bulletEnabled val="1"/>
        </dgm:presLayoutVars>
      </dgm:prSet>
      <dgm:spPr/>
    </dgm:pt>
    <dgm:pt modelId="{6E1A10E5-B0DE-4FBD-B5AD-33459892F04D}" type="pres">
      <dgm:prSet presAssocID="{B87516A6-9AC4-4E27-9032-1B567B9CF6E2}" presName="FourConn_2-3" presStyleLbl="fgAccFollowNode1" presStyleIdx="1" presStyleCnt="3">
        <dgm:presLayoutVars>
          <dgm:bulletEnabled val="1"/>
        </dgm:presLayoutVars>
      </dgm:prSet>
      <dgm:spPr/>
    </dgm:pt>
    <dgm:pt modelId="{497C074D-A195-45EC-A4A4-EAF6FBAEDBB1}" type="pres">
      <dgm:prSet presAssocID="{B87516A6-9AC4-4E27-9032-1B567B9CF6E2}" presName="FourConn_3-4" presStyleLbl="fgAccFollowNode1" presStyleIdx="2" presStyleCnt="3">
        <dgm:presLayoutVars>
          <dgm:bulletEnabled val="1"/>
        </dgm:presLayoutVars>
      </dgm:prSet>
      <dgm:spPr/>
    </dgm:pt>
    <dgm:pt modelId="{8EA89FC4-2712-4696-AAFF-397D117CAD16}" type="pres">
      <dgm:prSet presAssocID="{B87516A6-9AC4-4E27-9032-1B567B9CF6E2}" presName="FourNodes_1_text" presStyleLbl="node1" presStyleIdx="3" presStyleCnt="4">
        <dgm:presLayoutVars>
          <dgm:bulletEnabled val="1"/>
        </dgm:presLayoutVars>
      </dgm:prSet>
      <dgm:spPr/>
    </dgm:pt>
    <dgm:pt modelId="{2AC887E4-7A8D-4134-9D50-71174161CE25}" type="pres">
      <dgm:prSet presAssocID="{B87516A6-9AC4-4E27-9032-1B567B9CF6E2}" presName="FourNodes_2_text" presStyleLbl="node1" presStyleIdx="3" presStyleCnt="4">
        <dgm:presLayoutVars>
          <dgm:bulletEnabled val="1"/>
        </dgm:presLayoutVars>
      </dgm:prSet>
      <dgm:spPr/>
    </dgm:pt>
    <dgm:pt modelId="{927300BB-218F-43EA-85BE-011029AFCE9C}" type="pres">
      <dgm:prSet presAssocID="{B87516A6-9AC4-4E27-9032-1B567B9CF6E2}" presName="FourNodes_3_text" presStyleLbl="node1" presStyleIdx="3" presStyleCnt="4">
        <dgm:presLayoutVars>
          <dgm:bulletEnabled val="1"/>
        </dgm:presLayoutVars>
      </dgm:prSet>
      <dgm:spPr/>
    </dgm:pt>
    <dgm:pt modelId="{6B7F157D-261A-474C-AFD6-9E0303249C93}" type="pres">
      <dgm:prSet presAssocID="{B87516A6-9AC4-4E27-9032-1B567B9CF6E2}" presName="FourNodes_4_text" presStyleLbl="node1" presStyleIdx="3" presStyleCnt="4">
        <dgm:presLayoutVars>
          <dgm:bulletEnabled val="1"/>
        </dgm:presLayoutVars>
      </dgm:prSet>
      <dgm:spPr/>
    </dgm:pt>
  </dgm:ptLst>
  <dgm:cxnLst>
    <dgm:cxn modelId="{8C75680D-1211-49BA-B16D-739692A4D51A}" type="presOf" srcId="{E676EC43-208B-432B-A9F2-2E72041D0F2B}" destId="{71C55663-D8D8-48DF-8307-EFDABBE4569E}" srcOrd="0" destOrd="0" presId="urn:microsoft.com/office/officeart/2005/8/layout/vProcess5"/>
    <dgm:cxn modelId="{9B6E9E1B-5C38-45A1-A3A8-381F47E7F3A0}" type="presOf" srcId="{4EFDC4C5-7626-447C-A27D-11C16EACAD49}" destId="{741F3194-2C46-49B2-9CE7-B8387267309A}" srcOrd="0" destOrd="0" presId="urn:microsoft.com/office/officeart/2005/8/layout/vProcess5"/>
    <dgm:cxn modelId="{AE6D8D1C-EFAE-4936-AD0E-0A87904ED2E8}" type="presOf" srcId="{0A690FAC-FD46-4DF0-BCC1-AE30EFA60E05}" destId="{497C074D-A195-45EC-A4A4-EAF6FBAEDBB1}" srcOrd="0" destOrd="0" presId="urn:microsoft.com/office/officeart/2005/8/layout/vProcess5"/>
    <dgm:cxn modelId="{9608D423-67AC-4428-872D-EAAB7139CE1C}" type="presOf" srcId="{FE91631A-588D-4F35-B187-25CA87549B5C}" destId="{A1E4553A-ABB0-423E-B89C-7E9E840E206C}" srcOrd="0" destOrd="0" presId="urn:microsoft.com/office/officeart/2005/8/layout/vProcess5"/>
    <dgm:cxn modelId="{305AB737-4461-4DA9-A973-B43995627625}" type="presOf" srcId="{B783B196-ACA3-46DD-B1E1-7CE614050CF5}" destId="{927300BB-218F-43EA-85BE-011029AFCE9C}" srcOrd="1" destOrd="0" presId="urn:microsoft.com/office/officeart/2005/8/layout/vProcess5"/>
    <dgm:cxn modelId="{32244D5D-99E0-4384-B875-35BB1E307DA7}" type="presOf" srcId="{E676EC43-208B-432B-A9F2-2E72041D0F2B}" destId="{6B7F157D-261A-474C-AFD6-9E0303249C93}" srcOrd="1" destOrd="0" presId="urn:microsoft.com/office/officeart/2005/8/layout/vProcess5"/>
    <dgm:cxn modelId="{C66DC642-A28E-4BE8-927B-F5274876E625}" type="presOf" srcId="{4EFDC4C5-7626-447C-A27D-11C16EACAD49}" destId="{8EA89FC4-2712-4696-AAFF-397D117CAD16}" srcOrd="1" destOrd="0" presId="urn:microsoft.com/office/officeart/2005/8/layout/vProcess5"/>
    <dgm:cxn modelId="{0F925D45-87C4-4344-B716-DFB3F6974708}" type="presOf" srcId="{0A25BE42-98D2-4894-B600-6FB614BBF3A7}" destId="{3396FDB0-EB6D-4EB0-BF71-921421C45804}" srcOrd="0" destOrd="0" presId="urn:microsoft.com/office/officeart/2005/8/layout/vProcess5"/>
    <dgm:cxn modelId="{0D15196D-33C4-4333-9739-D8982DAB540F}" type="presOf" srcId="{B783B196-ACA3-46DD-B1E1-7CE614050CF5}" destId="{37049B67-7A32-4595-B1C4-CBB3A7185409}" srcOrd="0" destOrd="0" presId="urn:microsoft.com/office/officeart/2005/8/layout/vProcess5"/>
    <dgm:cxn modelId="{73AF7C83-1C68-4BC6-B34E-6395713AD6BA}" type="presOf" srcId="{AA6D7E3A-3723-4BBC-8506-CE9AC853ABD5}" destId="{6E1A10E5-B0DE-4FBD-B5AD-33459892F04D}" srcOrd="0" destOrd="0" presId="urn:microsoft.com/office/officeart/2005/8/layout/vProcess5"/>
    <dgm:cxn modelId="{5BA38691-0C2F-4092-B31F-974835A7161D}" srcId="{B87516A6-9AC4-4E27-9032-1B567B9CF6E2}" destId="{FE91631A-588D-4F35-B187-25CA87549B5C}" srcOrd="1" destOrd="0" parTransId="{40F148E7-7B38-4F1B-8647-D762B2E6D560}" sibTransId="{AA6D7E3A-3723-4BBC-8506-CE9AC853ABD5}"/>
    <dgm:cxn modelId="{F9F2E192-A13E-4CD2-A1AA-A068A00A4028}" type="presOf" srcId="{FE91631A-588D-4F35-B187-25CA87549B5C}" destId="{2AC887E4-7A8D-4134-9D50-71174161CE25}" srcOrd="1" destOrd="0" presId="urn:microsoft.com/office/officeart/2005/8/layout/vProcess5"/>
    <dgm:cxn modelId="{A86D9297-1519-41A1-ABC7-AE89B8F76C48}" srcId="{B87516A6-9AC4-4E27-9032-1B567B9CF6E2}" destId="{4EFDC4C5-7626-447C-A27D-11C16EACAD49}" srcOrd="0" destOrd="0" parTransId="{12E24B64-76AF-44D4-8DF3-9FCF21C82D78}" sibTransId="{0A25BE42-98D2-4894-B600-6FB614BBF3A7}"/>
    <dgm:cxn modelId="{406C9F9D-4A6B-4577-953F-56DCA54983C9}" type="presOf" srcId="{B87516A6-9AC4-4E27-9032-1B567B9CF6E2}" destId="{14D1A5B4-C603-4640-90CC-20072CD6DE45}" srcOrd="0" destOrd="0" presId="urn:microsoft.com/office/officeart/2005/8/layout/vProcess5"/>
    <dgm:cxn modelId="{8A718BCB-F943-43F5-805E-E6793C3EF218}" srcId="{B87516A6-9AC4-4E27-9032-1B567B9CF6E2}" destId="{B783B196-ACA3-46DD-B1E1-7CE614050CF5}" srcOrd="2" destOrd="0" parTransId="{6DB7DE29-E2DE-4934-B65E-BF4574400E7A}" sibTransId="{0A690FAC-FD46-4DF0-BCC1-AE30EFA60E05}"/>
    <dgm:cxn modelId="{77F9A1F3-97C6-4CAE-AFD6-99841A34CFCF}" srcId="{B87516A6-9AC4-4E27-9032-1B567B9CF6E2}" destId="{E676EC43-208B-432B-A9F2-2E72041D0F2B}" srcOrd="3" destOrd="0" parTransId="{CF031857-4D07-4C00-9232-F431FD7BAB91}" sibTransId="{C0E483FA-6D80-4673-82D3-99FD2B383E64}"/>
    <dgm:cxn modelId="{08B5B817-1001-499D-8EAD-376FDA2DCB2F}" type="presParOf" srcId="{14D1A5B4-C603-4640-90CC-20072CD6DE45}" destId="{AEF79AA7-984A-4469-BDCC-B7DD9911EB94}" srcOrd="0" destOrd="0" presId="urn:microsoft.com/office/officeart/2005/8/layout/vProcess5"/>
    <dgm:cxn modelId="{A5C697BC-D797-4A70-A9E7-304B34621ADB}" type="presParOf" srcId="{14D1A5B4-C603-4640-90CC-20072CD6DE45}" destId="{741F3194-2C46-49B2-9CE7-B8387267309A}" srcOrd="1" destOrd="0" presId="urn:microsoft.com/office/officeart/2005/8/layout/vProcess5"/>
    <dgm:cxn modelId="{4E4335D3-D061-4176-85BD-573EA3A8F6BB}" type="presParOf" srcId="{14D1A5B4-C603-4640-90CC-20072CD6DE45}" destId="{A1E4553A-ABB0-423E-B89C-7E9E840E206C}" srcOrd="2" destOrd="0" presId="urn:microsoft.com/office/officeart/2005/8/layout/vProcess5"/>
    <dgm:cxn modelId="{8D1B7234-7DA3-492D-8C98-D3FAD7AE179F}" type="presParOf" srcId="{14D1A5B4-C603-4640-90CC-20072CD6DE45}" destId="{37049B67-7A32-4595-B1C4-CBB3A7185409}" srcOrd="3" destOrd="0" presId="urn:microsoft.com/office/officeart/2005/8/layout/vProcess5"/>
    <dgm:cxn modelId="{A34ADCB8-783B-496B-9D2B-C0AF925497B8}" type="presParOf" srcId="{14D1A5B4-C603-4640-90CC-20072CD6DE45}" destId="{71C55663-D8D8-48DF-8307-EFDABBE4569E}" srcOrd="4" destOrd="0" presId="urn:microsoft.com/office/officeart/2005/8/layout/vProcess5"/>
    <dgm:cxn modelId="{F027C328-4447-426B-A20D-D98C0766374A}" type="presParOf" srcId="{14D1A5B4-C603-4640-90CC-20072CD6DE45}" destId="{3396FDB0-EB6D-4EB0-BF71-921421C45804}" srcOrd="5" destOrd="0" presId="urn:microsoft.com/office/officeart/2005/8/layout/vProcess5"/>
    <dgm:cxn modelId="{D0B576D8-9D39-4325-9C84-14A45EBBCCC1}" type="presParOf" srcId="{14D1A5B4-C603-4640-90CC-20072CD6DE45}" destId="{6E1A10E5-B0DE-4FBD-B5AD-33459892F04D}" srcOrd="6" destOrd="0" presId="urn:microsoft.com/office/officeart/2005/8/layout/vProcess5"/>
    <dgm:cxn modelId="{14814326-2E6A-4874-B3EC-1DE074234995}" type="presParOf" srcId="{14D1A5B4-C603-4640-90CC-20072CD6DE45}" destId="{497C074D-A195-45EC-A4A4-EAF6FBAEDBB1}" srcOrd="7" destOrd="0" presId="urn:microsoft.com/office/officeart/2005/8/layout/vProcess5"/>
    <dgm:cxn modelId="{BEF54FEA-730A-4FCC-B71D-02C3BF4F6275}" type="presParOf" srcId="{14D1A5B4-C603-4640-90CC-20072CD6DE45}" destId="{8EA89FC4-2712-4696-AAFF-397D117CAD16}" srcOrd="8" destOrd="0" presId="urn:microsoft.com/office/officeart/2005/8/layout/vProcess5"/>
    <dgm:cxn modelId="{442DC964-7B1D-4EDD-9C19-538F10F281C9}" type="presParOf" srcId="{14D1A5B4-C603-4640-90CC-20072CD6DE45}" destId="{2AC887E4-7A8D-4134-9D50-71174161CE25}" srcOrd="9" destOrd="0" presId="urn:microsoft.com/office/officeart/2005/8/layout/vProcess5"/>
    <dgm:cxn modelId="{600463D4-8ACD-4F59-B041-DF29D561F6CB}" type="presParOf" srcId="{14D1A5B4-C603-4640-90CC-20072CD6DE45}" destId="{927300BB-218F-43EA-85BE-011029AFCE9C}" srcOrd="10" destOrd="0" presId="urn:microsoft.com/office/officeart/2005/8/layout/vProcess5"/>
    <dgm:cxn modelId="{6AFBF070-41FF-474B-8936-6C824F95955C}" type="presParOf" srcId="{14D1A5B4-C603-4640-90CC-20072CD6DE45}" destId="{6B7F157D-261A-474C-AFD6-9E0303249C9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80A5C-386A-4BD1-A97C-1CF962D949BA}">
      <dsp:nvSpPr>
        <dsp:cNvPr id="0" name=""/>
        <dsp:cNvSpPr/>
      </dsp:nvSpPr>
      <dsp:spPr>
        <a:xfrm>
          <a:off x="0" y="0"/>
          <a:ext cx="4156711" cy="86502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Mission 1 : Installation de nouveau VeloCloud en coordination avec l’Allemagne </a:t>
          </a:r>
          <a:endParaRPr lang="en-US" sz="1600" kern="1200"/>
        </a:p>
      </dsp:txBody>
      <dsp:txXfrm>
        <a:off x="25336" y="25336"/>
        <a:ext cx="3150189" cy="814350"/>
      </dsp:txXfrm>
    </dsp:sp>
    <dsp:sp modelId="{9A60B5DE-2F63-46FF-A0D5-97AC6508CB8D}">
      <dsp:nvSpPr>
        <dsp:cNvPr id="0" name=""/>
        <dsp:cNvSpPr/>
      </dsp:nvSpPr>
      <dsp:spPr>
        <a:xfrm>
          <a:off x="348124" y="1022299"/>
          <a:ext cx="4156711" cy="86502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Mission 2 : Réorganisation des baies de brassage </a:t>
          </a:r>
          <a:endParaRPr lang="en-US" sz="1600" kern="1200"/>
        </a:p>
      </dsp:txBody>
      <dsp:txXfrm>
        <a:off x="373460" y="1047635"/>
        <a:ext cx="3195650" cy="814350"/>
      </dsp:txXfrm>
    </dsp:sp>
    <dsp:sp modelId="{31768056-FACB-450A-A6AF-5BCF5F46F589}">
      <dsp:nvSpPr>
        <dsp:cNvPr id="0" name=""/>
        <dsp:cNvSpPr/>
      </dsp:nvSpPr>
      <dsp:spPr>
        <a:xfrm>
          <a:off x="691053" y="2044598"/>
          <a:ext cx="4156711" cy="86502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Mission 3 : Formatage de pc / création de session et affiliation à des groupes </a:t>
          </a:r>
          <a:endParaRPr lang="en-US" sz="1600" kern="1200"/>
        </a:p>
      </dsp:txBody>
      <dsp:txXfrm>
        <a:off x="716389" y="2069934"/>
        <a:ext cx="3200845" cy="814350"/>
      </dsp:txXfrm>
    </dsp:sp>
    <dsp:sp modelId="{E3A88BB0-A228-49D2-B0C1-942A2632A6F9}">
      <dsp:nvSpPr>
        <dsp:cNvPr id="0" name=""/>
        <dsp:cNvSpPr/>
      </dsp:nvSpPr>
      <dsp:spPr>
        <a:xfrm>
          <a:off x="1039177" y="3066897"/>
          <a:ext cx="4156711" cy="86502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Mission 4 : Intervention sur machine dans l'usine </a:t>
          </a:r>
          <a:endParaRPr lang="en-US" sz="1600" kern="1200"/>
        </a:p>
      </dsp:txBody>
      <dsp:txXfrm>
        <a:off x="1064513" y="3092233"/>
        <a:ext cx="3195650" cy="814350"/>
      </dsp:txXfrm>
    </dsp:sp>
    <dsp:sp modelId="{589CAD4C-B318-4A86-9F46-A6452042DDF9}">
      <dsp:nvSpPr>
        <dsp:cNvPr id="0" name=""/>
        <dsp:cNvSpPr/>
      </dsp:nvSpPr>
      <dsp:spPr>
        <a:xfrm>
          <a:off x="3594446" y="662528"/>
          <a:ext cx="562264" cy="5622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720955" y="662528"/>
        <a:ext cx="309246" cy="423104"/>
      </dsp:txXfrm>
    </dsp:sp>
    <dsp:sp modelId="{9AE64859-096B-4035-812D-622AE54F0B66}">
      <dsp:nvSpPr>
        <dsp:cNvPr id="0" name=""/>
        <dsp:cNvSpPr/>
      </dsp:nvSpPr>
      <dsp:spPr>
        <a:xfrm>
          <a:off x="3942571" y="1684827"/>
          <a:ext cx="562264" cy="5622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069080" y="1684827"/>
        <a:ext cx="309246" cy="423104"/>
      </dsp:txXfrm>
    </dsp:sp>
    <dsp:sp modelId="{C77F31B1-E572-413B-9AE5-EAACAB60BACE}">
      <dsp:nvSpPr>
        <dsp:cNvPr id="0" name=""/>
        <dsp:cNvSpPr/>
      </dsp:nvSpPr>
      <dsp:spPr>
        <a:xfrm>
          <a:off x="4285499" y="2707126"/>
          <a:ext cx="562264" cy="5622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412008" y="2707126"/>
        <a:ext cx="309246" cy="42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044C3-8D0A-45C1-9572-4CE08EB11556}">
      <dsp:nvSpPr>
        <dsp:cNvPr id="0" name=""/>
        <dsp:cNvSpPr/>
      </dsp:nvSpPr>
      <dsp:spPr>
        <a:xfrm>
          <a:off x="1305" y="173800"/>
          <a:ext cx="4581086" cy="2908989"/>
        </a:xfrm>
        <a:prstGeom prst="roundRect">
          <a:avLst>
            <a:gd name="adj" fmla="val 10000"/>
          </a:avLst>
        </a:prstGeom>
        <a:solidFill>
          <a:srgbClr val="002060"/>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FB803D-E68B-405D-8207-12581BCF8DF0}">
      <dsp:nvSpPr>
        <dsp:cNvPr id="0" name=""/>
        <dsp:cNvSpPr/>
      </dsp:nvSpPr>
      <dsp:spPr>
        <a:xfrm>
          <a:off x="510314"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L'installation de </a:t>
          </a:r>
          <a:r>
            <a:rPr lang="fr-FR" sz="2700" kern="1200" dirty="0" err="1"/>
            <a:t>VeloCloud</a:t>
          </a:r>
          <a:r>
            <a:rPr lang="fr-FR" sz="2700" kern="1200" dirty="0"/>
            <a:t> consiste à mettre en place une solution SD-WAN (réseau étendu défini par logiciel) de VMware. </a:t>
          </a:r>
          <a:endParaRPr lang="en-US" sz="2700" kern="1200" dirty="0"/>
        </a:p>
      </dsp:txBody>
      <dsp:txXfrm>
        <a:off x="595515" y="742560"/>
        <a:ext cx="4410684" cy="2738587"/>
      </dsp:txXfrm>
    </dsp:sp>
    <dsp:sp modelId="{10454842-00C9-4720-B8ED-D368BF06373D}">
      <dsp:nvSpPr>
        <dsp:cNvPr id="0" name=""/>
        <dsp:cNvSpPr/>
      </dsp:nvSpPr>
      <dsp:spPr>
        <a:xfrm>
          <a:off x="5600410" y="173800"/>
          <a:ext cx="4581086" cy="2908989"/>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0B0D2-C18D-4B6C-B723-E3002F27DB9B}">
      <dsp:nvSpPr>
        <dsp:cNvPr id="0" name=""/>
        <dsp:cNvSpPr/>
      </dsp:nvSpPr>
      <dsp:spPr>
        <a:xfrm>
          <a:off x="6109420"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Pour effectuer cela nous étions en coordination avec l’Allemagne pour débrancher l’ancien </a:t>
          </a:r>
          <a:r>
            <a:rPr lang="fr-FR" sz="2700" kern="1200" dirty="0" err="1"/>
            <a:t>VeloCloud</a:t>
          </a:r>
          <a:r>
            <a:rPr lang="fr-FR" sz="2700" kern="1200" dirty="0"/>
            <a:t> qui était déjà installé dans les baies de l’entreprise </a:t>
          </a:r>
          <a:endParaRPr lang="en-US" sz="2700" kern="1200" dirty="0"/>
        </a:p>
      </dsp:txBody>
      <dsp:txXfrm>
        <a:off x="6194621" y="742560"/>
        <a:ext cx="4410684" cy="2738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FCCD7-F9F2-4E59-A481-588F1D506C81}">
      <dsp:nvSpPr>
        <dsp:cNvPr id="0" name=""/>
        <dsp:cNvSpPr/>
      </dsp:nvSpPr>
      <dsp:spPr>
        <a:xfrm>
          <a:off x="1305" y="173800"/>
          <a:ext cx="4581086" cy="2908989"/>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6532-8394-4589-9853-9F6D5AFE5090}">
      <dsp:nvSpPr>
        <dsp:cNvPr id="0" name=""/>
        <dsp:cNvSpPr/>
      </dsp:nvSpPr>
      <dsp:spPr>
        <a:xfrm>
          <a:off x="510314"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Ma mission consistait à restructurer l'agencement des équipements pour optimiser l'installation, améliorer la gestion des câbles et faciliter la maintenance. </a:t>
          </a:r>
          <a:endParaRPr lang="en-US" sz="2700" kern="1200" dirty="0"/>
        </a:p>
      </dsp:txBody>
      <dsp:txXfrm>
        <a:off x="595515" y="742560"/>
        <a:ext cx="4410684" cy="2738587"/>
      </dsp:txXfrm>
    </dsp:sp>
    <dsp:sp modelId="{31075E8E-BA9E-40A1-A8ED-D667371CFD89}">
      <dsp:nvSpPr>
        <dsp:cNvPr id="0" name=""/>
        <dsp:cNvSpPr/>
      </dsp:nvSpPr>
      <dsp:spPr>
        <a:xfrm>
          <a:off x="5600410" y="173800"/>
          <a:ext cx="4581086" cy="2908989"/>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6EE36-6D4E-4D7D-A07D-0797EE6DF1E1}">
      <dsp:nvSpPr>
        <dsp:cNvPr id="0" name=""/>
        <dsp:cNvSpPr/>
      </dsp:nvSpPr>
      <dsp:spPr>
        <a:xfrm>
          <a:off x="6109420"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Cette réorganisation visait à réduire les risques d'erreurs, améliorer la performance du réseau et préparer l'infrastructure pour des extensions futures.</a:t>
          </a:r>
          <a:endParaRPr lang="en-US" sz="2700" kern="1200" dirty="0"/>
        </a:p>
      </dsp:txBody>
      <dsp:txXfrm>
        <a:off x="6194621" y="742560"/>
        <a:ext cx="4410684" cy="2738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F3194-2C46-49B2-9CE7-B8387267309A}">
      <dsp:nvSpPr>
        <dsp:cNvPr id="0" name=""/>
        <dsp:cNvSpPr/>
      </dsp:nvSpPr>
      <dsp:spPr>
        <a:xfrm>
          <a:off x="0" y="0"/>
          <a:ext cx="3840480" cy="822777"/>
        </a:xfrm>
        <a:prstGeom prst="roundRect">
          <a:avLst>
            <a:gd name="adj" fmla="val 10000"/>
          </a:avLst>
        </a:prstGeom>
        <a:solidFill>
          <a:srgbClr val="9933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kern="1200" dirty="0"/>
            <a:t>Mission 1 : Industrialiser la configuration de 300 firewalls</a:t>
          </a:r>
          <a:endParaRPr lang="en-US" sz="1500" kern="1200" dirty="0"/>
        </a:p>
      </dsp:txBody>
      <dsp:txXfrm>
        <a:off x="24098" y="24098"/>
        <a:ext cx="2883115" cy="774581"/>
      </dsp:txXfrm>
    </dsp:sp>
    <dsp:sp modelId="{A1E4553A-ABB0-423E-B89C-7E9E840E206C}">
      <dsp:nvSpPr>
        <dsp:cNvPr id="0" name=""/>
        <dsp:cNvSpPr/>
      </dsp:nvSpPr>
      <dsp:spPr>
        <a:xfrm>
          <a:off x="321640" y="972372"/>
          <a:ext cx="3840480" cy="822777"/>
        </a:xfrm>
        <a:prstGeom prst="roundRect">
          <a:avLst>
            <a:gd name="adj" fmla="val 10000"/>
          </a:avLst>
        </a:prstGeom>
        <a:solidFill>
          <a:srgbClr val="9933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kern="1200" dirty="0"/>
            <a:t>Mission 2 : Script </a:t>
          </a:r>
          <a:r>
            <a:rPr lang="fr-FR" sz="1500" b="1" kern="1200" dirty="0" err="1"/>
            <a:t>bruno</a:t>
          </a:r>
          <a:r>
            <a:rPr lang="fr-FR" sz="1500" b="1" kern="1200" dirty="0"/>
            <a:t> en </a:t>
          </a:r>
          <a:r>
            <a:rPr lang="fr-FR" sz="1500" b="1" kern="1200" dirty="0" err="1"/>
            <a:t>js</a:t>
          </a:r>
          <a:r>
            <a:rPr lang="fr-FR" sz="1500" b="1" kern="1200" dirty="0"/>
            <a:t> avec call API</a:t>
          </a:r>
          <a:endParaRPr lang="en-US" sz="1500" kern="1200" dirty="0"/>
        </a:p>
      </dsp:txBody>
      <dsp:txXfrm>
        <a:off x="345738" y="996470"/>
        <a:ext cx="2935838" cy="774581"/>
      </dsp:txXfrm>
    </dsp:sp>
    <dsp:sp modelId="{37049B67-7A32-4595-B1C4-CBB3A7185409}">
      <dsp:nvSpPr>
        <dsp:cNvPr id="0" name=""/>
        <dsp:cNvSpPr/>
      </dsp:nvSpPr>
      <dsp:spPr>
        <a:xfrm>
          <a:off x="638479" y="1944745"/>
          <a:ext cx="3840480" cy="822777"/>
        </a:xfrm>
        <a:prstGeom prst="roundRect">
          <a:avLst>
            <a:gd name="adj" fmla="val 10000"/>
          </a:avLst>
        </a:prstGeom>
        <a:solidFill>
          <a:srgbClr val="9933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kern="1200" dirty="0"/>
            <a:t>Mission 3 : Migration de </a:t>
          </a:r>
          <a:r>
            <a:rPr lang="fr-FR" sz="1500" b="1" kern="1200" dirty="0" err="1"/>
            <a:t>listener</a:t>
          </a:r>
          <a:r>
            <a:rPr lang="fr-FR" sz="1500" b="1" kern="1200" dirty="0"/>
            <a:t> vers AWS </a:t>
          </a:r>
          <a:endParaRPr lang="en-US" sz="1500" kern="1200" dirty="0"/>
        </a:p>
      </dsp:txBody>
      <dsp:txXfrm>
        <a:off x="662577" y="1968843"/>
        <a:ext cx="2940639" cy="774581"/>
      </dsp:txXfrm>
    </dsp:sp>
    <dsp:sp modelId="{71C55663-D8D8-48DF-8307-EFDABBE4569E}">
      <dsp:nvSpPr>
        <dsp:cNvPr id="0" name=""/>
        <dsp:cNvSpPr/>
      </dsp:nvSpPr>
      <dsp:spPr>
        <a:xfrm>
          <a:off x="960119" y="2917118"/>
          <a:ext cx="3840480" cy="822777"/>
        </a:xfrm>
        <a:prstGeom prst="roundRect">
          <a:avLst>
            <a:gd name="adj" fmla="val 10000"/>
          </a:avLst>
        </a:prstGeom>
        <a:solidFill>
          <a:srgbClr val="9933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b="1" kern="1200" dirty="0"/>
            <a:t>Mission 4 : Intégrer et gérer des tâches/services ECS (</a:t>
          </a:r>
          <a:r>
            <a:rPr lang="fr-FR" sz="1500" b="1" kern="1200" dirty="0" err="1"/>
            <a:t>Elastic</a:t>
          </a:r>
          <a:r>
            <a:rPr lang="fr-FR" sz="1500" b="1" kern="1200" dirty="0"/>
            <a:t> Container Service) d'AWS </a:t>
          </a:r>
          <a:endParaRPr lang="en-US" sz="1500" kern="1200" dirty="0"/>
        </a:p>
      </dsp:txBody>
      <dsp:txXfrm>
        <a:off x="984217" y="2941216"/>
        <a:ext cx="2935838" cy="774581"/>
      </dsp:txXfrm>
    </dsp:sp>
    <dsp:sp modelId="{3396FDB0-EB6D-4EB0-BF71-921421C45804}">
      <dsp:nvSpPr>
        <dsp:cNvPr id="0" name=""/>
        <dsp:cNvSpPr/>
      </dsp:nvSpPr>
      <dsp:spPr>
        <a:xfrm>
          <a:off x="3305674" y="630172"/>
          <a:ext cx="534805" cy="534805"/>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426005" y="630172"/>
        <a:ext cx="294143" cy="402441"/>
      </dsp:txXfrm>
    </dsp:sp>
    <dsp:sp modelId="{6E1A10E5-B0DE-4FBD-B5AD-33459892F04D}">
      <dsp:nvSpPr>
        <dsp:cNvPr id="0" name=""/>
        <dsp:cNvSpPr/>
      </dsp:nvSpPr>
      <dsp:spPr>
        <a:xfrm>
          <a:off x="3627315" y="1602545"/>
          <a:ext cx="534805" cy="534805"/>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747646" y="1602545"/>
        <a:ext cx="294143" cy="402441"/>
      </dsp:txXfrm>
    </dsp:sp>
    <dsp:sp modelId="{497C074D-A195-45EC-A4A4-EAF6FBAEDBB1}">
      <dsp:nvSpPr>
        <dsp:cNvPr id="0" name=""/>
        <dsp:cNvSpPr/>
      </dsp:nvSpPr>
      <dsp:spPr>
        <a:xfrm>
          <a:off x="3944154" y="2574918"/>
          <a:ext cx="534805" cy="534805"/>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064485" y="2574918"/>
        <a:ext cx="294143" cy="4024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4/30/2025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14204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4/30/2025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1508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4/30/2025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30718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4/30/2025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9834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4/30/2025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6704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4/30/2025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90882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4/30/2025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75672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4/30/2025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89011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4/30/2025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399469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4/30/2025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41247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4/30/2025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433598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4/30/2025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29827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4F4608A-1B45-B7A9-9A0E-43730B6A826D}"/>
              </a:ext>
            </a:extLst>
          </p:cNvPr>
          <p:cNvSpPr>
            <a:spLocks noGrp="1"/>
          </p:cNvSpPr>
          <p:nvPr>
            <p:ph type="ctrTitle"/>
          </p:nvPr>
        </p:nvSpPr>
        <p:spPr>
          <a:xfrm>
            <a:off x="5604552" y="871758"/>
            <a:ext cx="5825448" cy="3871143"/>
          </a:xfrm>
        </p:spPr>
        <p:txBody>
          <a:bodyPr>
            <a:normAutofit/>
          </a:bodyPr>
          <a:lstStyle/>
          <a:p>
            <a:r>
              <a:rPr lang="fr-FR" b="1" dirty="0"/>
              <a:t>Épreuve E5 </a:t>
            </a:r>
            <a:br>
              <a:rPr lang="fr-FR" dirty="0"/>
            </a:br>
            <a:r>
              <a:rPr lang="fr-FR" dirty="0"/>
              <a:t>Contrôle en cours de formation</a:t>
            </a:r>
          </a:p>
        </p:txBody>
      </p:sp>
      <p:sp>
        <p:nvSpPr>
          <p:cNvPr id="3" name="Sous-titre 2">
            <a:extLst>
              <a:ext uri="{FF2B5EF4-FFF2-40B4-BE49-F238E27FC236}">
                <a16:creationId xmlns:a16="http://schemas.microsoft.com/office/drawing/2014/main" id="{A8B87724-8E92-03AE-26EA-984378E0E708}"/>
              </a:ext>
            </a:extLst>
          </p:cNvPr>
          <p:cNvSpPr>
            <a:spLocks noGrp="1"/>
          </p:cNvSpPr>
          <p:nvPr>
            <p:ph type="subTitle" idx="1"/>
          </p:nvPr>
        </p:nvSpPr>
        <p:spPr>
          <a:xfrm>
            <a:off x="5619964" y="4785543"/>
            <a:ext cx="5322013" cy="1005657"/>
          </a:xfrm>
        </p:spPr>
        <p:txBody>
          <a:bodyPr>
            <a:normAutofit lnSpcReduction="10000"/>
          </a:bodyPr>
          <a:lstStyle/>
          <a:p>
            <a:r>
              <a:rPr lang="fr-FR" sz="2800" dirty="0"/>
              <a:t>Support et mise à disposition de service informatique</a:t>
            </a:r>
          </a:p>
          <a:p>
            <a:endParaRPr lang="fr-FR" dirty="0"/>
          </a:p>
        </p:txBody>
      </p:sp>
      <p:pic>
        <p:nvPicPr>
          <p:cNvPr id="4" name="Picture 3">
            <a:extLst>
              <a:ext uri="{FF2B5EF4-FFF2-40B4-BE49-F238E27FC236}">
                <a16:creationId xmlns:a16="http://schemas.microsoft.com/office/drawing/2014/main" id="{868BC53E-77E8-475C-C2C4-ECC9C1B174E3}"/>
              </a:ext>
            </a:extLst>
          </p:cNvPr>
          <p:cNvPicPr>
            <a:picLocks noChangeAspect="1"/>
          </p:cNvPicPr>
          <p:nvPr/>
        </p:nvPicPr>
        <p:blipFill>
          <a:blip r:embed="rId2"/>
          <a:srcRect l="41155" r="26312" b="-1"/>
          <a:stretch/>
        </p:blipFill>
        <p:spPr>
          <a:xfrm>
            <a:off x="1" y="10"/>
            <a:ext cx="4876799" cy="6857989"/>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B488B7DA-0F1D-F523-A2D8-BDDE1126F3F8}"/>
              </a:ext>
            </a:extLst>
          </p:cNvPr>
          <p:cNvSpPr txBox="1"/>
          <p:nvPr/>
        </p:nvSpPr>
        <p:spPr>
          <a:xfrm>
            <a:off x="132521" y="5969960"/>
            <a:ext cx="3750365" cy="646331"/>
          </a:xfrm>
          <a:prstGeom prst="rect">
            <a:avLst/>
          </a:prstGeom>
          <a:noFill/>
        </p:spPr>
        <p:txBody>
          <a:bodyPr wrap="square" rtlCol="0">
            <a:spAutoFit/>
          </a:bodyPr>
          <a:lstStyle/>
          <a:p>
            <a:r>
              <a:rPr lang="fr-FR" dirty="0">
                <a:solidFill>
                  <a:schemeClr val="bg1"/>
                </a:solidFill>
              </a:rPr>
              <a:t>DELANNOY Romain</a:t>
            </a:r>
          </a:p>
          <a:p>
            <a:r>
              <a:rPr lang="fr-FR" dirty="0">
                <a:solidFill>
                  <a:schemeClr val="bg1"/>
                </a:solidFill>
              </a:rPr>
              <a:t>BTS SIO Lycée Gaston Berger</a:t>
            </a:r>
          </a:p>
        </p:txBody>
      </p:sp>
    </p:spTree>
    <p:extLst>
      <p:ext uri="{BB962C8B-B14F-4D97-AF65-F5344CB8AC3E}">
        <p14:creationId xmlns:p14="http://schemas.microsoft.com/office/powerpoint/2010/main" val="234007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ordinateur, ordinateur portable, texte, intérieur&#10;&#10;Le contenu généré par l’IA peut être incorrect.">
            <a:extLst>
              <a:ext uri="{FF2B5EF4-FFF2-40B4-BE49-F238E27FC236}">
                <a16:creationId xmlns:a16="http://schemas.microsoft.com/office/drawing/2014/main" id="{2BAB32A6-A47C-C018-C280-C93F6AE540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63" t="14038" r="5721" b="32670"/>
          <a:stretch/>
        </p:blipFill>
        <p:spPr bwMode="auto">
          <a:xfrm>
            <a:off x="821245" y="1060133"/>
            <a:ext cx="3339275" cy="3712462"/>
          </a:xfrm>
          <a:prstGeom prst="rect">
            <a:avLst/>
          </a:prstGeom>
          <a:ln>
            <a:noFill/>
          </a:ln>
          <a:extLst>
            <a:ext uri="{53640926-AAD7-44D8-BBD7-CCE9431645EC}">
              <a14:shadowObscured xmlns:a14="http://schemas.microsoft.com/office/drawing/2010/main"/>
            </a:ext>
          </a:extLst>
        </p:spPr>
      </p:pic>
      <p:pic>
        <p:nvPicPr>
          <p:cNvPr id="3" name="Image 2" descr="Comment Migrer des utilisateurs et groupes locaux depuis Windows Server ...">
            <a:extLst>
              <a:ext uri="{FF2B5EF4-FFF2-40B4-BE49-F238E27FC236}">
                <a16:creationId xmlns:a16="http://schemas.microsoft.com/office/drawing/2014/main" id="{B711A161-4D56-534E-D7C8-1B56B9FE3A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4148" y="1060133"/>
            <a:ext cx="4989195" cy="3647304"/>
          </a:xfrm>
          <a:prstGeom prst="rect">
            <a:avLst/>
          </a:prstGeom>
          <a:noFill/>
          <a:ln>
            <a:noFill/>
          </a:ln>
        </p:spPr>
      </p:pic>
      <p:sp>
        <p:nvSpPr>
          <p:cNvPr id="4" name="ZoneTexte 3">
            <a:extLst>
              <a:ext uri="{FF2B5EF4-FFF2-40B4-BE49-F238E27FC236}">
                <a16:creationId xmlns:a16="http://schemas.microsoft.com/office/drawing/2014/main" id="{26D90055-C6CC-2E56-6544-041FDAC4F045}"/>
              </a:ext>
            </a:extLst>
          </p:cNvPr>
          <p:cNvSpPr txBox="1"/>
          <p:nvPr/>
        </p:nvSpPr>
        <p:spPr>
          <a:xfrm>
            <a:off x="539115" y="4934494"/>
            <a:ext cx="4112705" cy="1200329"/>
          </a:xfrm>
          <a:prstGeom prst="rect">
            <a:avLst/>
          </a:prstGeom>
          <a:noFill/>
        </p:spPr>
        <p:txBody>
          <a:bodyPr wrap="square" rtlCol="0">
            <a:spAutoFit/>
          </a:bodyPr>
          <a:lstStyle/>
          <a:p>
            <a:pPr algn="ctr"/>
            <a:r>
              <a:rPr lang="fr-FR" dirty="0"/>
              <a:t>Formatage d’un PC en </a:t>
            </a:r>
            <a:r>
              <a:rPr lang="fr-FR" b="0" i="0" dirty="0">
                <a:effectLst/>
                <a:latin typeface="Calisto MT" panose="02040603050505030304" pitchFamily="18" charset="0"/>
              </a:rPr>
              <a:t>appuyant sur la touche F2 plusieurs fois jusqu'à ce que le message </a:t>
            </a:r>
            <a:r>
              <a:rPr lang="fr-FR" b="0" i="0" dirty="0" err="1">
                <a:effectLst/>
                <a:latin typeface="Calisto MT" panose="02040603050505030304" pitchFamily="18" charset="0"/>
              </a:rPr>
              <a:t>Entering</a:t>
            </a:r>
            <a:r>
              <a:rPr lang="fr-FR" b="0" i="0" dirty="0">
                <a:effectLst/>
                <a:latin typeface="Calisto MT" panose="02040603050505030304" pitchFamily="18" charset="0"/>
              </a:rPr>
              <a:t> System Setup s'affiche à son tour</a:t>
            </a:r>
            <a:r>
              <a:rPr lang="fr-FR" dirty="0">
                <a:latin typeface="Calisto MT" panose="02040603050505030304" pitchFamily="18" charset="0"/>
              </a:rPr>
              <a:t> (DELL)</a:t>
            </a:r>
          </a:p>
        </p:txBody>
      </p:sp>
      <p:sp>
        <p:nvSpPr>
          <p:cNvPr id="5" name="ZoneTexte 4">
            <a:extLst>
              <a:ext uri="{FF2B5EF4-FFF2-40B4-BE49-F238E27FC236}">
                <a16:creationId xmlns:a16="http://schemas.microsoft.com/office/drawing/2014/main" id="{D1D55C75-91D7-0191-EC8C-E1983BC299A2}"/>
              </a:ext>
            </a:extLst>
          </p:cNvPr>
          <p:cNvSpPr txBox="1"/>
          <p:nvPr/>
        </p:nvSpPr>
        <p:spPr>
          <a:xfrm>
            <a:off x="6461950" y="5349992"/>
            <a:ext cx="3593592" cy="369332"/>
          </a:xfrm>
          <a:prstGeom prst="rect">
            <a:avLst/>
          </a:prstGeom>
          <a:noFill/>
        </p:spPr>
        <p:txBody>
          <a:bodyPr wrap="square" rtlCol="0">
            <a:spAutoFit/>
          </a:bodyPr>
          <a:lstStyle/>
          <a:p>
            <a:r>
              <a:rPr lang="fr-FR" dirty="0"/>
              <a:t>Exemple d’affiliation à des groupes </a:t>
            </a:r>
          </a:p>
        </p:txBody>
      </p:sp>
    </p:spTree>
    <p:extLst>
      <p:ext uri="{BB962C8B-B14F-4D97-AF65-F5344CB8AC3E}">
        <p14:creationId xmlns:p14="http://schemas.microsoft.com/office/powerpoint/2010/main" val="32567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637C7-F7AC-328F-C7F1-35A48E893A4F}"/>
              </a:ext>
            </a:extLst>
          </p:cNvPr>
          <p:cNvSpPr>
            <a:spLocks noGrp="1"/>
          </p:cNvSpPr>
          <p:nvPr>
            <p:ph type="title"/>
          </p:nvPr>
        </p:nvSpPr>
        <p:spPr/>
        <p:txBody>
          <a:bodyPr>
            <a:normAutofit fontScale="90000"/>
          </a:bodyPr>
          <a:lstStyle/>
          <a:p>
            <a:r>
              <a:rPr lang="fr-FR" b="1" kern="100" dirty="0">
                <a:effectLst/>
                <a:latin typeface="Aptos Display" panose="020B0004020202020204" pitchFamily="34" charset="0"/>
                <a:ea typeface="Times New Roman" panose="02020603050405020304" pitchFamily="18" charset="0"/>
                <a:cs typeface="Times New Roman" panose="02020603050405020304" pitchFamily="18" charset="0"/>
              </a:rPr>
              <a:t>Mission 4 : Intervention sur machine dans l'usine </a:t>
            </a:r>
            <a:br>
              <a:rPr lang="fr-FR"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fr-FR" dirty="0"/>
          </a:p>
        </p:txBody>
      </p:sp>
      <p:sp>
        <p:nvSpPr>
          <p:cNvPr id="3" name="Espace réservé du contenu 2">
            <a:extLst>
              <a:ext uri="{FF2B5EF4-FFF2-40B4-BE49-F238E27FC236}">
                <a16:creationId xmlns:a16="http://schemas.microsoft.com/office/drawing/2014/main" id="{A875B114-787A-DFF8-CA3C-C5E39DBE8C26}"/>
              </a:ext>
            </a:extLst>
          </p:cNvPr>
          <p:cNvSpPr>
            <a:spLocks noGrp="1"/>
          </p:cNvSpPr>
          <p:nvPr>
            <p:ph idx="1"/>
          </p:nvPr>
        </p:nvSpPr>
        <p:spPr/>
        <p:txBody>
          <a:bodyPr/>
          <a:lstStyle/>
          <a:p>
            <a:r>
              <a:rPr lang="fr-FR" sz="1800" kern="100" dirty="0">
                <a:effectLst/>
                <a:latin typeface="Aptos" panose="020B0004020202020204" pitchFamily="34" charset="0"/>
                <a:ea typeface="Aptos" panose="020B0004020202020204" pitchFamily="34" charset="0"/>
                <a:cs typeface="Times New Roman" panose="02020603050405020304" pitchFamily="18" charset="0"/>
              </a:rPr>
              <a:t>Les interventions sur machines étaient souvent dues </a:t>
            </a:r>
            <a:r>
              <a:rPr lang="fr-FR" sz="1800" kern="100" dirty="0">
                <a:latin typeface="Aptos" panose="020B0004020202020204" pitchFamily="34" charset="0"/>
                <a:ea typeface="Aptos" panose="020B0004020202020204" pitchFamily="34" charset="0"/>
                <a:cs typeface="Times New Roman" panose="02020603050405020304" pitchFamily="18" charset="0"/>
              </a:rPr>
              <a:t>à</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des problèmes de pannes logiciels mais aussi à des problèmes de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console de contrôle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pour une machine automatisée.</a:t>
            </a:r>
          </a:p>
          <a:p>
            <a:endParaRPr lang="fr-FR" dirty="0"/>
          </a:p>
        </p:txBody>
      </p:sp>
      <p:pic>
        <p:nvPicPr>
          <p:cNvPr id="4" name="Image 3" descr="Une image contenant texte, machine, intérieur, Appareils électroniques&#10;&#10;Le contenu généré par l’IA peut être incorrect.">
            <a:extLst>
              <a:ext uri="{FF2B5EF4-FFF2-40B4-BE49-F238E27FC236}">
                <a16:creationId xmlns:a16="http://schemas.microsoft.com/office/drawing/2014/main" id="{648CC4E2-298B-5B7C-6A56-A052591AE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056" r="12644" b="11818"/>
          <a:stretch/>
        </p:blipFill>
        <p:spPr bwMode="auto">
          <a:xfrm>
            <a:off x="2607310" y="2920047"/>
            <a:ext cx="2840990" cy="3040758"/>
          </a:xfrm>
          <a:prstGeom prst="rect">
            <a:avLst/>
          </a:prstGeom>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id="{AB642C05-C4B0-8108-992A-9631BEC8C5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014" y="2953702"/>
            <a:ext cx="2286635" cy="3049073"/>
          </a:xfrm>
          <a:prstGeom prst="rect">
            <a:avLst/>
          </a:prstGeom>
        </p:spPr>
      </p:pic>
    </p:spTree>
    <p:extLst>
      <p:ext uri="{BB962C8B-B14F-4D97-AF65-F5344CB8AC3E}">
        <p14:creationId xmlns:p14="http://schemas.microsoft.com/office/powerpoint/2010/main" val="416529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AACCA7-55B7-2BA5-46C5-8281D3ABEBE2}"/>
            </a:ext>
          </a:extLst>
        </p:cNvPr>
        <p:cNvGrpSpPr/>
        <p:nvPr/>
      </p:nvGrpSpPr>
      <p:grpSpPr>
        <a:xfrm>
          <a:off x="0" y="0"/>
          <a:ext cx="0" cy="0"/>
          <a:chOff x="0" y="0"/>
          <a:chExt cx="0" cy="0"/>
        </a:xfrm>
      </p:grpSpPr>
      <p:sp useBgFill="1">
        <p:nvSpPr>
          <p:cNvPr id="4106" name="Rectangle 410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79801F-4706-63F1-4C88-FE7AFBB8CB58}"/>
              </a:ext>
            </a:extLst>
          </p:cNvPr>
          <p:cNvSpPr>
            <a:spLocks noGrp="1"/>
          </p:cNvSpPr>
          <p:nvPr>
            <p:ph type="title"/>
          </p:nvPr>
        </p:nvSpPr>
        <p:spPr>
          <a:xfrm>
            <a:off x="704088" y="914400"/>
            <a:ext cx="6001512" cy="1307592"/>
          </a:xfrm>
        </p:spPr>
        <p:txBody>
          <a:bodyPr>
            <a:normAutofit/>
          </a:bodyPr>
          <a:lstStyle/>
          <a:p>
            <a:pPr>
              <a:lnSpc>
                <a:spcPct val="90000"/>
              </a:lnSpc>
            </a:pPr>
            <a:r>
              <a:rPr lang="fr-FR" dirty="0"/>
              <a:t>PRESENTATION DE L’ENTREPRISE DAMARTEX</a:t>
            </a:r>
          </a:p>
        </p:txBody>
      </p:sp>
      <p:cxnSp>
        <p:nvCxnSpPr>
          <p:cNvPr id="4108" name="Straight Connector 4107">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F494658C-0B07-E585-1B19-CB35962FDCAD}"/>
              </a:ext>
            </a:extLst>
          </p:cNvPr>
          <p:cNvSpPr>
            <a:spLocks noGrp="1" noChangeArrowheads="1"/>
          </p:cNvSpPr>
          <p:nvPr>
            <p:ph idx="1"/>
          </p:nvPr>
        </p:nvSpPr>
        <p:spPr bwMode="auto">
          <a:xfrm>
            <a:off x="704087" y="2231136"/>
            <a:ext cx="6100903" cy="39319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Création</a:t>
            </a:r>
            <a:r>
              <a:rPr kumimoji="0" lang="fr-FR" altLang="fr-FR" sz="1600" b="0" i="0" u="none" strike="noStrike" cap="none" normalizeH="0" baseline="0" dirty="0">
                <a:ln>
                  <a:noFill/>
                </a:ln>
                <a:effectLst/>
                <a:latin typeface="Calisto MT" panose="02040603050505030304" pitchFamily="18" charset="0"/>
              </a:rPr>
              <a:t> : 1953</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Siège social</a:t>
            </a:r>
            <a:r>
              <a:rPr kumimoji="0" lang="fr-FR" altLang="fr-FR" sz="1600" b="0" i="0" u="none" strike="noStrike" cap="none" normalizeH="0" baseline="0" dirty="0">
                <a:ln>
                  <a:noFill/>
                </a:ln>
                <a:effectLst/>
                <a:latin typeface="Calisto MT" panose="02040603050505030304" pitchFamily="18" charset="0"/>
              </a:rPr>
              <a:t> : Roubaix, France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Secteur</a:t>
            </a:r>
            <a:r>
              <a:rPr kumimoji="0" lang="fr-FR" altLang="fr-FR" sz="1600" b="0" i="0" u="none" strike="noStrike" cap="none" normalizeH="0" baseline="0" dirty="0">
                <a:ln>
                  <a:noFill/>
                </a:ln>
                <a:effectLst/>
                <a:latin typeface="Calisto MT" panose="02040603050505030304" pitchFamily="18" charset="0"/>
              </a:rPr>
              <a:t> : Distribution textile, spécialisée dans l’habillement et les produits de confort pour les seniors</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Effectif</a:t>
            </a:r>
            <a:r>
              <a:rPr kumimoji="0" lang="fr-FR" altLang="fr-FR" sz="1600" b="0" i="0" u="none" strike="noStrike" cap="none" normalizeH="0" baseline="0" dirty="0">
                <a:ln>
                  <a:noFill/>
                </a:ln>
                <a:effectLst/>
                <a:latin typeface="Calisto MT" panose="02040603050505030304" pitchFamily="18" charset="0"/>
              </a:rPr>
              <a:t> : Environ </a:t>
            </a:r>
            <a:r>
              <a:rPr kumimoji="0" lang="fr-FR" altLang="fr-FR" sz="1600" b="1" i="0" u="none" strike="noStrike" cap="none" normalizeH="0" baseline="0" dirty="0">
                <a:ln>
                  <a:noFill/>
                </a:ln>
                <a:effectLst/>
                <a:latin typeface="Calisto MT" panose="02040603050505030304" pitchFamily="18" charset="0"/>
              </a:rPr>
              <a:t>2 800 collaborateurs</a:t>
            </a:r>
            <a:endParaRPr kumimoji="0" lang="fr-FR" altLang="fr-FR" sz="1600" b="0" i="0" u="none" strike="noStrike" cap="none" normalizeH="0" baseline="0" dirty="0">
              <a:ln>
                <a:noFill/>
              </a:ln>
              <a:effectLst/>
              <a:latin typeface="Calisto MT" panose="02040603050505030304" pitchFamily="18"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Chiffre d’affaires</a:t>
            </a:r>
            <a:r>
              <a:rPr kumimoji="0" lang="fr-FR" altLang="fr-FR" sz="1600" b="0" i="0" u="none" strike="noStrike" cap="none" normalizeH="0" baseline="0" dirty="0">
                <a:ln>
                  <a:noFill/>
                </a:ln>
                <a:effectLst/>
                <a:latin typeface="Calisto MT" panose="02040603050505030304" pitchFamily="18" charset="0"/>
              </a:rPr>
              <a:t> : Environ </a:t>
            </a:r>
            <a:r>
              <a:rPr kumimoji="0" lang="fr-FR" altLang="fr-FR" sz="1600" b="1" i="0" u="none" strike="noStrike" cap="none" normalizeH="0" baseline="0" dirty="0">
                <a:ln>
                  <a:noFill/>
                </a:ln>
                <a:effectLst/>
                <a:latin typeface="Calisto MT" panose="02040603050505030304" pitchFamily="18" charset="0"/>
              </a:rPr>
              <a:t>540 millions d’euros</a:t>
            </a:r>
            <a:r>
              <a:rPr kumimoji="0" lang="fr-FR" altLang="fr-FR" sz="1600" b="0" i="0" u="none" strike="noStrike" cap="none" normalizeH="0" baseline="0" dirty="0">
                <a:ln>
                  <a:noFill/>
                </a:ln>
                <a:effectLst/>
                <a:latin typeface="Calisto MT" panose="02040603050505030304" pitchFamily="18" charset="0"/>
              </a:rPr>
              <a:t> (2022/2023)</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Présence géographique</a:t>
            </a:r>
            <a:r>
              <a:rPr kumimoji="0" lang="fr-FR" altLang="fr-FR" sz="1600" b="0" i="0" u="none" strike="noStrike" cap="none" normalizeH="0" baseline="0" dirty="0">
                <a:ln>
                  <a:noFill/>
                </a:ln>
                <a:effectLst/>
                <a:latin typeface="Calisto MT" panose="02040603050505030304" pitchFamily="18" charset="0"/>
              </a:rPr>
              <a:t> : Actif principalement en France, Belgique, Royaume-Uni, Suisse et Allemagne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Nombre de marques</a:t>
            </a:r>
            <a:r>
              <a:rPr kumimoji="0" lang="fr-FR" altLang="fr-FR" sz="1600" b="0" i="0" u="none" strike="noStrike" cap="none" normalizeH="0" baseline="0" dirty="0">
                <a:ln>
                  <a:noFill/>
                </a:ln>
                <a:effectLst/>
                <a:latin typeface="Calisto MT" panose="02040603050505030304" pitchFamily="18" charset="0"/>
              </a:rPr>
              <a:t> : 8 marques, dont </a:t>
            </a:r>
            <a:r>
              <a:rPr kumimoji="0" lang="fr-FR" altLang="fr-FR" sz="1600" b="1" i="0" u="none" strike="noStrike" cap="none" normalizeH="0" baseline="0" dirty="0">
                <a:ln>
                  <a:noFill/>
                </a:ln>
                <a:effectLst/>
                <a:latin typeface="Calisto MT" panose="02040603050505030304" pitchFamily="18" charset="0"/>
              </a:rPr>
              <a:t>Damart</a:t>
            </a:r>
            <a:r>
              <a:rPr kumimoji="0" lang="fr-FR" altLang="fr-FR" sz="1600" b="0" i="0" u="none" strike="noStrike" cap="none" normalizeH="0" baseline="0" dirty="0">
                <a:ln>
                  <a:noFill/>
                </a:ln>
                <a:effectLst/>
                <a:latin typeface="Calisto MT" panose="02040603050505030304" pitchFamily="18" charset="0"/>
              </a:rPr>
              <a:t>, </a:t>
            </a:r>
            <a:r>
              <a:rPr kumimoji="0" lang="fr-FR" altLang="fr-FR" sz="1600" b="1" i="0" u="none" strike="noStrike" cap="none" normalizeH="0" baseline="0" dirty="0" err="1">
                <a:ln>
                  <a:noFill/>
                </a:ln>
                <a:effectLst/>
                <a:latin typeface="Calisto MT" panose="02040603050505030304" pitchFamily="18" charset="0"/>
              </a:rPr>
              <a:t>Xandres</a:t>
            </a:r>
            <a:r>
              <a:rPr kumimoji="0" lang="fr-FR" altLang="fr-FR" sz="1600" b="0" i="0" u="none" strike="noStrike" cap="none" normalizeH="0" baseline="0" dirty="0">
                <a:ln>
                  <a:noFill/>
                </a:ln>
                <a:effectLst/>
                <a:latin typeface="Calisto MT" panose="02040603050505030304" pitchFamily="18" charset="0"/>
              </a:rPr>
              <a:t>, </a:t>
            </a:r>
            <a:r>
              <a:rPr kumimoji="0" lang="fr-FR" altLang="fr-FR" sz="1600" b="1" i="0" u="none" strike="noStrike" cap="none" normalizeH="0" baseline="0" dirty="0" err="1">
                <a:ln>
                  <a:noFill/>
                </a:ln>
                <a:effectLst/>
                <a:latin typeface="Calisto MT" panose="02040603050505030304" pitchFamily="18" charset="0"/>
              </a:rPr>
              <a:t>Sedagyl</a:t>
            </a:r>
            <a:r>
              <a:rPr kumimoji="0" lang="fr-FR" altLang="fr-FR" sz="1600" b="0" i="0" u="none" strike="noStrike" cap="none" normalizeH="0" baseline="0" dirty="0">
                <a:ln>
                  <a:noFill/>
                </a:ln>
                <a:effectLst/>
                <a:latin typeface="Calisto MT" panose="02040603050505030304" pitchFamily="18" charset="0"/>
              </a:rPr>
              <a:t>, </a:t>
            </a:r>
            <a:r>
              <a:rPr kumimoji="0" lang="fr-FR" altLang="fr-FR" sz="1600" b="1" i="0" u="none" strike="noStrike" cap="none" normalizeH="0" baseline="0" dirty="0" err="1">
                <a:ln>
                  <a:noFill/>
                </a:ln>
                <a:effectLst/>
                <a:latin typeface="Calisto MT" panose="02040603050505030304" pitchFamily="18" charset="0"/>
              </a:rPr>
              <a:t>Delaby</a:t>
            </a:r>
            <a:r>
              <a:rPr kumimoji="0" lang="fr-FR" altLang="fr-FR" sz="1600" b="0" i="0" u="none" strike="noStrike" cap="none" normalizeH="0" baseline="0" dirty="0">
                <a:ln>
                  <a:noFill/>
                </a:ln>
                <a:effectLst/>
                <a:latin typeface="Calisto MT" panose="02040603050505030304" pitchFamily="18" charset="0"/>
              </a:rPr>
              <a:t>, </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600" b="1" i="0" u="none" strike="noStrike" cap="none" normalizeH="0" baseline="0" dirty="0">
                <a:ln>
                  <a:noFill/>
                </a:ln>
                <a:effectLst/>
                <a:latin typeface="Calisto MT" panose="02040603050505030304" pitchFamily="18" charset="0"/>
              </a:rPr>
              <a:t>Canaux de distribution</a:t>
            </a:r>
            <a:r>
              <a:rPr kumimoji="0" lang="fr-FR" altLang="fr-FR" sz="1600" b="0" i="0" u="none" strike="noStrike" cap="none" normalizeH="0" baseline="0" dirty="0">
                <a:ln>
                  <a:noFill/>
                </a:ln>
                <a:effectLst/>
                <a:latin typeface="Calisto MT" panose="02040603050505030304" pitchFamily="18" charset="0"/>
              </a:rPr>
              <a:t> : Vente à distance (catalogue, e-commerce) et magasins physiques (environ </a:t>
            </a:r>
            <a:r>
              <a:rPr kumimoji="0" lang="fr-FR" altLang="fr-FR" sz="1600" b="1" i="0" u="none" strike="noStrike" cap="none" normalizeH="0" baseline="0" dirty="0">
                <a:ln>
                  <a:noFill/>
                </a:ln>
                <a:effectLst/>
                <a:latin typeface="Calisto MT" panose="02040603050505030304" pitchFamily="18" charset="0"/>
              </a:rPr>
              <a:t>180 points de vente</a:t>
            </a:r>
            <a:r>
              <a:rPr kumimoji="0" lang="fr-FR" altLang="fr-FR" sz="1600" b="0" i="0" u="none" strike="noStrike" cap="none" normalizeH="0" baseline="0" dirty="0">
                <a:ln>
                  <a:noFill/>
                </a:ln>
                <a:effectLst/>
                <a:latin typeface="Calisto MT" panose="02040603050505030304" pitchFamily="18" charset="0"/>
              </a:rPr>
              <a:t>)</a:t>
            </a:r>
          </a:p>
        </p:txBody>
      </p:sp>
      <p:pic>
        <p:nvPicPr>
          <p:cNvPr id="4101" name="Picture 5" descr="Groupe Damartex | LinkedIn">
            <a:extLst>
              <a:ext uri="{FF2B5EF4-FFF2-40B4-BE49-F238E27FC236}">
                <a16:creationId xmlns:a16="http://schemas.microsoft.com/office/drawing/2014/main" id="{5B91E13B-1E42-0054-9AF6-70FAAA54F4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2906" y="1600200"/>
            <a:ext cx="4553711" cy="455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D06590-244C-690B-67FD-46BAC53D16B8}"/>
            </a:ext>
          </a:extLst>
        </p:cNvPr>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36E937-DDE3-02F2-5213-D3EFBF0BB10F}"/>
              </a:ext>
            </a:extLst>
          </p:cNvPr>
          <p:cNvSpPr>
            <a:spLocks noGrp="1"/>
          </p:cNvSpPr>
          <p:nvPr>
            <p:ph type="title"/>
          </p:nvPr>
        </p:nvSpPr>
        <p:spPr>
          <a:xfrm>
            <a:off x="704087" y="909637"/>
            <a:ext cx="4800600" cy="1307592"/>
          </a:xfrm>
        </p:spPr>
        <p:txBody>
          <a:bodyPr>
            <a:normAutofit/>
          </a:bodyPr>
          <a:lstStyle/>
          <a:p>
            <a:r>
              <a:rPr lang="fr-FR" dirty="0"/>
              <a:t>REALISATION </a:t>
            </a:r>
          </a:p>
        </p:txBody>
      </p:sp>
      <p:cxnSp>
        <p:nvCxnSpPr>
          <p:cNvPr id="2066" name="Straight Connector 206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7B214A4A-295E-FF13-2C2E-1C4C0CF366B2}"/>
              </a:ext>
            </a:extLst>
          </p:cNvPr>
          <p:cNvPicPr>
            <a:picLocks noChangeAspect="1"/>
          </p:cNvPicPr>
          <p:nvPr/>
        </p:nvPicPr>
        <p:blipFill>
          <a:blip r:embed="rId2"/>
          <a:srcRect l="41099" t="3" r="2276" b="-1"/>
          <a:stretch/>
        </p:blipFill>
        <p:spPr>
          <a:xfrm>
            <a:off x="6147816" y="10"/>
            <a:ext cx="6044184" cy="6857990"/>
          </a:xfrm>
          <a:prstGeom prst="rect">
            <a:avLst/>
          </a:prstGeom>
        </p:spPr>
      </p:pic>
      <p:graphicFrame>
        <p:nvGraphicFramePr>
          <p:cNvPr id="2059" name="Espace réservé du contenu 2">
            <a:extLst>
              <a:ext uri="{FF2B5EF4-FFF2-40B4-BE49-F238E27FC236}">
                <a16:creationId xmlns:a16="http://schemas.microsoft.com/office/drawing/2014/main" id="{9008AC13-37B8-637B-AF87-2BD5F9F8FC88}"/>
              </a:ext>
            </a:extLst>
          </p:cNvPr>
          <p:cNvGraphicFramePr>
            <a:graphicFrameLocks noGrp="1"/>
          </p:cNvGraphicFramePr>
          <p:nvPr>
            <p:ph idx="1"/>
            <p:extLst>
              <p:ext uri="{D42A27DB-BD31-4B8C-83A1-F6EECF244321}">
                <p14:modId xmlns:p14="http://schemas.microsoft.com/office/powerpoint/2010/main" val="594679072"/>
              </p:ext>
            </p:extLst>
          </p:nvPr>
        </p:nvGraphicFramePr>
        <p:xfrm>
          <a:off x="704089" y="2221992"/>
          <a:ext cx="4800600" cy="373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8260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6A0E13-3890-FC03-15AA-9913E14DAED9}"/>
              </a:ext>
            </a:extLst>
          </p:cNvPr>
          <p:cNvSpPr>
            <a:spLocks noGrp="1"/>
          </p:cNvSpPr>
          <p:nvPr>
            <p:ph type="title"/>
          </p:nvPr>
        </p:nvSpPr>
        <p:spPr/>
        <p:txBody>
          <a:bodyPr>
            <a:normAutofit fontScale="90000"/>
          </a:bodyPr>
          <a:lstStyle/>
          <a:p>
            <a:r>
              <a:rPr lang="fr-FR" b="1" dirty="0"/>
              <a:t>Mission 1 : Industrialiser la configuration de 300 firewalls</a:t>
            </a:r>
            <a:br>
              <a:rPr lang="en-US" dirty="0"/>
            </a:br>
            <a:endParaRPr lang="fr-FR" dirty="0"/>
          </a:p>
        </p:txBody>
      </p:sp>
      <p:sp>
        <p:nvSpPr>
          <p:cNvPr id="3" name="Espace réservé du contenu 2">
            <a:extLst>
              <a:ext uri="{FF2B5EF4-FFF2-40B4-BE49-F238E27FC236}">
                <a16:creationId xmlns:a16="http://schemas.microsoft.com/office/drawing/2014/main" id="{2942BC84-8E14-DA33-087A-C2826D6B68E6}"/>
              </a:ext>
            </a:extLst>
          </p:cNvPr>
          <p:cNvSpPr>
            <a:spLocks noGrp="1"/>
          </p:cNvSpPr>
          <p:nvPr>
            <p:ph idx="1"/>
          </p:nvPr>
        </p:nvSpPr>
        <p:spPr/>
        <p:txBody>
          <a:bodyPr/>
          <a:lstStyle/>
          <a:p>
            <a:r>
              <a:rPr lang="fr-FR" sz="1800" kern="100" dirty="0">
                <a:effectLst/>
                <a:latin typeface="Aptos" panose="020B0004020202020204" pitchFamily="34" charset="0"/>
                <a:ea typeface="Aptos" panose="020B0004020202020204" pitchFamily="34" charset="0"/>
                <a:cs typeface="Times New Roman" panose="02020603050405020304" pitchFamily="18" charset="0"/>
              </a:rPr>
              <a:t>Le but était de créer un script en PYTHON qui génère les fichiers de configuration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Forti</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de 173 magasins  </a:t>
            </a:r>
          </a:p>
          <a:p>
            <a:endParaRPr lang="fr-FR" dirty="0"/>
          </a:p>
        </p:txBody>
      </p:sp>
      <p:pic>
        <p:nvPicPr>
          <p:cNvPr id="5" name="Image 4">
            <a:extLst>
              <a:ext uri="{FF2B5EF4-FFF2-40B4-BE49-F238E27FC236}">
                <a16:creationId xmlns:a16="http://schemas.microsoft.com/office/drawing/2014/main" id="{51560E13-7596-9BFF-55A1-D5F4266E7108}"/>
              </a:ext>
            </a:extLst>
          </p:cNvPr>
          <p:cNvPicPr>
            <a:picLocks noChangeAspect="1"/>
          </p:cNvPicPr>
          <p:nvPr/>
        </p:nvPicPr>
        <p:blipFill>
          <a:blip r:embed="rId2"/>
          <a:stretch>
            <a:fillRect/>
          </a:stretch>
        </p:blipFill>
        <p:spPr>
          <a:xfrm>
            <a:off x="3505200" y="2696767"/>
            <a:ext cx="4371975" cy="2900901"/>
          </a:xfrm>
          <a:prstGeom prst="rect">
            <a:avLst/>
          </a:prstGeom>
        </p:spPr>
      </p:pic>
      <p:pic>
        <p:nvPicPr>
          <p:cNvPr id="7" name="Image 6">
            <a:extLst>
              <a:ext uri="{FF2B5EF4-FFF2-40B4-BE49-F238E27FC236}">
                <a16:creationId xmlns:a16="http://schemas.microsoft.com/office/drawing/2014/main" id="{3FC51F36-651B-CA71-FE38-4C3CDB59098D}"/>
              </a:ext>
            </a:extLst>
          </p:cNvPr>
          <p:cNvPicPr>
            <a:picLocks noChangeAspect="1"/>
          </p:cNvPicPr>
          <p:nvPr/>
        </p:nvPicPr>
        <p:blipFill>
          <a:blip r:embed="rId3"/>
          <a:stretch>
            <a:fillRect/>
          </a:stretch>
        </p:blipFill>
        <p:spPr>
          <a:xfrm>
            <a:off x="769350" y="5730330"/>
            <a:ext cx="10553833" cy="827336"/>
          </a:xfrm>
          <a:prstGeom prst="rect">
            <a:avLst/>
          </a:prstGeom>
        </p:spPr>
      </p:pic>
    </p:spTree>
    <p:extLst>
      <p:ext uri="{BB962C8B-B14F-4D97-AF65-F5344CB8AC3E}">
        <p14:creationId xmlns:p14="http://schemas.microsoft.com/office/powerpoint/2010/main" val="114024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logiciel, Logiciel multimédia&#10;&#10;Le contenu généré par l’IA peut être incorrect.">
            <a:extLst>
              <a:ext uri="{FF2B5EF4-FFF2-40B4-BE49-F238E27FC236}">
                <a16:creationId xmlns:a16="http://schemas.microsoft.com/office/drawing/2014/main" id="{DC9A7E28-BFFE-5828-6950-0BE5133B3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156" y="1079082"/>
            <a:ext cx="8929687" cy="4699835"/>
          </a:xfrm>
          <a:prstGeom prst="rect">
            <a:avLst/>
          </a:prstGeom>
        </p:spPr>
      </p:pic>
    </p:spTree>
    <p:extLst>
      <p:ext uri="{BB962C8B-B14F-4D97-AF65-F5344CB8AC3E}">
        <p14:creationId xmlns:p14="http://schemas.microsoft.com/office/powerpoint/2010/main" val="42367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Appareils électroniques, capture d’écran, ordinateur&#10;&#10;Le contenu généré par l’IA peut être incorrect.">
            <a:extLst>
              <a:ext uri="{FF2B5EF4-FFF2-40B4-BE49-F238E27FC236}">
                <a16:creationId xmlns:a16="http://schemas.microsoft.com/office/drawing/2014/main" id="{600168DC-7ABD-8304-AA3F-5F2BD649FBED}"/>
              </a:ext>
            </a:extLst>
          </p:cNvPr>
          <p:cNvPicPr>
            <a:picLocks noChangeAspect="1"/>
          </p:cNvPicPr>
          <p:nvPr/>
        </p:nvPicPr>
        <p:blipFill>
          <a:blip r:embed="rId2">
            <a:extLst>
              <a:ext uri="{28A0092B-C50C-407E-A947-70E740481C1C}">
                <a14:useLocalDpi xmlns:a14="http://schemas.microsoft.com/office/drawing/2010/main" val="0"/>
              </a:ext>
            </a:extLst>
          </a:blip>
          <a:srcRect t="10833" b="10833"/>
          <a:stretch/>
        </p:blipFill>
        <p:spPr>
          <a:xfrm>
            <a:off x="3047568" y="73336"/>
            <a:ext cx="6096863" cy="6711328"/>
          </a:xfrm>
          <a:prstGeom prst="rect">
            <a:avLst/>
          </a:prstGeom>
        </p:spPr>
      </p:pic>
    </p:spTree>
    <p:extLst>
      <p:ext uri="{BB962C8B-B14F-4D97-AF65-F5344CB8AC3E}">
        <p14:creationId xmlns:p14="http://schemas.microsoft.com/office/powerpoint/2010/main" val="385194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AC2E16-66FC-97DD-498C-E673638B5B90}"/>
              </a:ext>
            </a:extLst>
          </p:cNvPr>
          <p:cNvSpPr>
            <a:spLocks noGrp="1"/>
          </p:cNvSpPr>
          <p:nvPr>
            <p:ph type="title"/>
          </p:nvPr>
        </p:nvSpPr>
        <p:spPr/>
        <p:txBody>
          <a:bodyPr>
            <a:normAutofit fontScale="90000"/>
          </a:bodyPr>
          <a:lstStyle/>
          <a:p>
            <a:r>
              <a:rPr lang="fr-FR" b="1" dirty="0"/>
              <a:t>Mission 2 : Script </a:t>
            </a:r>
            <a:r>
              <a:rPr lang="fr-FR" b="1" dirty="0" err="1"/>
              <a:t>bruno</a:t>
            </a:r>
            <a:r>
              <a:rPr lang="fr-FR" b="1" dirty="0"/>
              <a:t> en </a:t>
            </a:r>
            <a:r>
              <a:rPr lang="fr-FR" b="1" dirty="0" err="1"/>
              <a:t>js</a:t>
            </a:r>
            <a:r>
              <a:rPr lang="fr-FR" b="1" dirty="0"/>
              <a:t> avec call API</a:t>
            </a:r>
            <a:br>
              <a:rPr lang="en-US" dirty="0"/>
            </a:br>
            <a:endParaRPr lang="fr-FR" dirty="0"/>
          </a:p>
        </p:txBody>
      </p:sp>
      <p:sp>
        <p:nvSpPr>
          <p:cNvPr id="4" name="Rectangle : coins arrondis 3">
            <a:extLst>
              <a:ext uri="{FF2B5EF4-FFF2-40B4-BE49-F238E27FC236}">
                <a16:creationId xmlns:a16="http://schemas.microsoft.com/office/drawing/2014/main" id="{EB617B7F-A5A4-B2A0-CBA6-B04AFAF9C9E9}"/>
              </a:ext>
            </a:extLst>
          </p:cNvPr>
          <p:cNvSpPr/>
          <p:nvPr/>
        </p:nvSpPr>
        <p:spPr>
          <a:xfrm>
            <a:off x="800100" y="2075089"/>
            <a:ext cx="4581086" cy="2908989"/>
          </a:xfrm>
          <a:prstGeom prst="roundRect">
            <a:avLst>
              <a:gd name="adj" fmla="val 10000"/>
            </a:avLst>
          </a:prstGeom>
          <a:solidFill>
            <a:srgbClr val="993366"/>
          </a:solidFill>
          <a:ln>
            <a:solidFill>
              <a:srgbClr val="00206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grpSp>
        <p:nvGrpSpPr>
          <p:cNvPr id="5" name="Groupe 4">
            <a:extLst>
              <a:ext uri="{FF2B5EF4-FFF2-40B4-BE49-F238E27FC236}">
                <a16:creationId xmlns:a16="http://schemas.microsoft.com/office/drawing/2014/main" id="{9919FB28-F472-FAD4-C52F-ED2BC69B5EE3}"/>
              </a:ext>
            </a:extLst>
          </p:cNvPr>
          <p:cNvGrpSpPr/>
          <p:nvPr/>
        </p:nvGrpSpPr>
        <p:grpSpPr>
          <a:xfrm>
            <a:off x="1243232" y="2460280"/>
            <a:ext cx="4581086" cy="2908989"/>
            <a:chOff x="510314" y="657359"/>
            <a:chExt cx="4581086" cy="2908989"/>
          </a:xfrm>
        </p:grpSpPr>
        <p:sp>
          <p:nvSpPr>
            <p:cNvPr id="6" name="Rectangle : coins arrondis 5">
              <a:extLst>
                <a:ext uri="{FF2B5EF4-FFF2-40B4-BE49-F238E27FC236}">
                  <a16:creationId xmlns:a16="http://schemas.microsoft.com/office/drawing/2014/main" id="{F57C7C2F-D824-5BF1-C534-0397A13300A4}"/>
                </a:ext>
              </a:extLst>
            </p:cNvPr>
            <p:cNvSpPr/>
            <p:nvPr/>
          </p:nvSpPr>
          <p:spPr>
            <a:xfrm>
              <a:off x="510314" y="657359"/>
              <a:ext cx="4581086" cy="29089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Rectangle : coins arrondis 4">
              <a:extLst>
                <a:ext uri="{FF2B5EF4-FFF2-40B4-BE49-F238E27FC236}">
                  <a16:creationId xmlns:a16="http://schemas.microsoft.com/office/drawing/2014/main" id="{FE8594B9-16F4-DA54-E051-E4D581B57F9C}"/>
                </a:ext>
              </a:extLst>
            </p:cNvPr>
            <p:cNvSpPr txBox="1"/>
            <p:nvPr/>
          </p:nvSpPr>
          <p:spPr>
            <a:xfrm>
              <a:off x="595515" y="742560"/>
              <a:ext cx="4410684" cy="27385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a:lnSpc>
                  <a:spcPct val="115000"/>
                </a:lnSpc>
                <a:spcAft>
                  <a:spcPts val="800"/>
                </a:spcAft>
                <a:buNone/>
              </a:pPr>
              <a:r>
                <a:rPr lang="fr-FR" sz="2000" dirty="0">
                  <a:latin typeface="Calisto MT" panose="02040603050505030304" pitchFamily="18" charset="0"/>
                </a:rPr>
                <a:t>Objectif : </a:t>
              </a: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Générer et stocker un </a:t>
              </a:r>
              <a:r>
                <a:rPr lang="fr-FR" sz="2000" kern="100" dirty="0" err="1">
                  <a:effectLst/>
                  <a:latin typeface="Calisto MT" panose="02040603050505030304" pitchFamily="18" charset="0"/>
                  <a:ea typeface="Aptos" panose="020B0004020202020204" pitchFamily="34" charset="0"/>
                  <a:cs typeface="Times New Roman" panose="02020603050405020304" pitchFamily="18" charset="0"/>
                </a:rPr>
                <a:t>token</a:t>
              </a: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 pour les API. Le </a:t>
              </a:r>
              <a:r>
                <a:rPr lang="fr-FR" sz="2000" kern="100" dirty="0" err="1">
                  <a:effectLst/>
                  <a:latin typeface="Calisto MT" panose="02040603050505030304" pitchFamily="18" charset="0"/>
                  <a:ea typeface="Aptos" panose="020B0004020202020204" pitchFamily="34" charset="0"/>
                  <a:cs typeface="Times New Roman" panose="02020603050405020304" pitchFamily="18" charset="0"/>
                </a:rPr>
                <a:t>token</a:t>
              </a: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 est utilisé pour l'authentification, il identifie l'utilisateur et autorise l'accès aux API sans mot de passe à chaque requête.</a:t>
              </a:r>
            </a:p>
          </p:txBody>
        </p:sp>
      </p:grpSp>
      <p:sp>
        <p:nvSpPr>
          <p:cNvPr id="8" name="Rectangle : coins arrondis 7">
            <a:extLst>
              <a:ext uri="{FF2B5EF4-FFF2-40B4-BE49-F238E27FC236}">
                <a16:creationId xmlns:a16="http://schemas.microsoft.com/office/drawing/2014/main" id="{3B598ACD-25F8-4F53-D112-9C3565604ADE}"/>
              </a:ext>
            </a:extLst>
          </p:cNvPr>
          <p:cNvSpPr/>
          <p:nvPr/>
        </p:nvSpPr>
        <p:spPr>
          <a:xfrm>
            <a:off x="6366915" y="2075088"/>
            <a:ext cx="4581086" cy="2908989"/>
          </a:xfrm>
          <a:prstGeom prst="roundRect">
            <a:avLst>
              <a:gd name="adj" fmla="val 10000"/>
            </a:avLst>
          </a:prstGeom>
          <a:solidFill>
            <a:srgbClr val="993366"/>
          </a:solidFill>
          <a:ln>
            <a:solidFill>
              <a:srgbClr val="00206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grpSp>
        <p:nvGrpSpPr>
          <p:cNvPr id="9" name="Groupe 8">
            <a:extLst>
              <a:ext uri="{FF2B5EF4-FFF2-40B4-BE49-F238E27FC236}">
                <a16:creationId xmlns:a16="http://schemas.microsoft.com/office/drawing/2014/main" id="{98A811E9-06B2-B030-EB04-8AF38EECC2D3}"/>
              </a:ext>
            </a:extLst>
          </p:cNvPr>
          <p:cNvGrpSpPr/>
          <p:nvPr/>
        </p:nvGrpSpPr>
        <p:grpSpPr>
          <a:xfrm>
            <a:off x="6840346" y="2460280"/>
            <a:ext cx="4581086" cy="2931182"/>
            <a:chOff x="6077896" y="482765"/>
            <a:chExt cx="4581086" cy="2931182"/>
          </a:xfrm>
        </p:grpSpPr>
        <p:sp>
          <p:nvSpPr>
            <p:cNvPr id="10" name="Rectangle : coins arrondis 9">
              <a:extLst>
                <a:ext uri="{FF2B5EF4-FFF2-40B4-BE49-F238E27FC236}">
                  <a16:creationId xmlns:a16="http://schemas.microsoft.com/office/drawing/2014/main" id="{DD50A3D5-E96B-7B9B-7A5D-B67E89F0BCF5}"/>
                </a:ext>
              </a:extLst>
            </p:cNvPr>
            <p:cNvSpPr/>
            <p:nvPr/>
          </p:nvSpPr>
          <p:spPr>
            <a:xfrm>
              <a:off x="6077896" y="504958"/>
              <a:ext cx="4581086" cy="29089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1" name="Rectangle : coins arrondis 4">
              <a:extLst>
                <a:ext uri="{FF2B5EF4-FFF2-40B4-BE49-F238E27FC236}">
                  <a16:creationId xmlns:a16="http://schemas.microsoft.com/office/drawing/2014/main" id="{433DFB62-7154-56C9-939F-19B67EB92B87}"/>
                </a:ext>
              </a:extLst>
            </p:cNvPr>
            <p:cNvSpPr txBox="1"/>
            <p:nvPr/>
          </p:nvSpPr>
          <p:spPr>
            <a:xfrm>
              <a:off x="6317464" y="482765"/>
              <a:ext cx="4071790" cy="27385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algn="just">
                <a:lnSpc>
                  <a:spcPct val="115000"/>
                </a:lnSpc>
                <a:spcAft>
                  <a:spcPts val="800"/>
                </a:spcAft>
                <a:buNone/>
              </a:pP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Le fait de stocker en variable le </a:t>
              </a:r>
              <a:r>
                <a:rPr lang="fr-FR" sz="2000" kern="100" dirty="0" err="1">
                  <a:effectLst/>
                  <a:latin typeface="Calisto MT" panose="02040603050505030304" pitchFamily="18" charset="0"/>
                  <a:ea typeface="Aptos" panose="020B0004020202020204" pitchFamily="34" charset="0"/>
                  <a:cs typeface="Times New Roman" panose="02020603050405020304" pitchFamily="18" charset="0"/>
                </a:rPr>
                <a:t>token</a:t>
              </a:r>
              <a:r>
                <a:rPr lang="fr-FR" sz="2000" kern="100" dirty="0">
                  <a:latin typeface="Calisto MT" panose="02040603050505030304" pitchFamily="18" charset="0"/>
                  <a:ea typeface="Aptos" panose="020B0004020202020204" pitchFamily="34" charset="0"/>
                  <a:cs typeface="Times New Roman" panose="02020603050405020304" pitchFamily="18" charset="0"/>
                </a:rPr>
                <a:t> </a:t>
              </a: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permet le renouvellement automatique du </a:t>
              </a:r>
              <a:r>
                <a:rPr lang="fr-FR" sz="2000" kern="100" dirty="0" err="1">
                  <a:effectLst/>
                  <a:latin typeface="Calisto MT" panose="02040603050505030304" pitchFamily="18" charset="0"/>
                  <a:ea typeface="Aptos" panose="020B0004020202020204" pitchFamily="34" charset="0"/>
                  <a:cs typeface="Times New Roman" panose="02020603050405020304" pitchFamily="18" charset="0"/>
                </a:rPr>
                <a:t>token</a:t>
              </a:r>
              <a:r>
                <a:rPr lang="fr-FR" sz="2000" kern="100" dirty="0">
                  <a:effectLst/>
                  <a:latin typeface="Calisto MT" panose="02040603050505030304" pitchFamily="18" charset="0"/>
                  <a:ea typeface="Aptos" panose="020B0004020202020204" pitchFamily="34" charset="0"/>
                  <a:cs typeface="Times New Roman" panose="02020603050405020304" pitchFamily="18" charset="0"/>
                </a:rPr>
                <a:t> pour faciliter l’usage et garder l’accès sécurisé aux applications.</a:t>
              </a:r>
            </a:p>
          </p:txBody>
        </p:sp>
      </p:grpSp>
    </p:spTree>
    <p:extLst>
      <p:ext uri="{BB962C8B-B14F-4D97-AF65-F5344CB8AC3E}">
        <p14:creationId xmlns:p14="http://schemas.microsoft.com/office/powerpoint/2010/main" val="162526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affichage, ordinateur&#10;&#10;Le contenu généré par l’IA peut être incorrect.">
            <a:extLst>
              <a:ext uri="{FF2B5EF4-FFF2-40B4-BE49-F238E27FC236}">
                <a16:creationId xmlns:a16="http://schemas.microsoft.com/office/drawing/2014/main" id="{551BE7B5-B34F-D603-4C6A-7731CD3488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206" b="27914"/>
          <a:stretch/>
        </p:blipFill>
        <p:spPr bwMode="auto">
          <a:xfrm>
            <a:off x="3021092" y="110995"/>
            <a:ext cx="6149815" cy="6636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219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2F5AEE-0C3D-9172-6C65-3183B6F05F18}"/>
              </a:ext>
            </a:extLst>
          </p:cNvPr>
          <p:cNvSpPr>
            <a:spLocks noGrp="1"/>
          </p:cNvSpPr>
          <p:nvPr>
            <p:ph type="title"/>
          </p:nvPr>
        </p:nvSpPr>
        <p:spPr/>
        <p:txBody>
          <a:bodyPr>
            <a:normAutofit fontScale="90000"/>
          </a:bodyPr>
          <a:lstStyle/>
          <a:p>
            <a:r>
              <a:rPr lang="fr-FR" b="1" dirty="0"/>
              <a:t>Mission 3 : Migration de </a:t>
            </a:r>
            <a:r>
              <a:rPr lang="fr-FR" b="1" dirty="0" err="1"/>
              <a:t>listener</a:t>
            </a:r>
            <a:r>
              <a:rPr lang="fr-FR" b="1" dirty="0"/>
              <a:t> vers AWS </a:t>
            </a:r>
            <a:br>
              <a:rPr lang="en-US" dirty="0"/>
            </a:br>
            <a:endParaRPr lang="fr-FR" dirty="0"/>
          </a:p>
        </p:txBody>
      </p:sp>
      <p:sp>
        <p:nvSpPr>
          <p:cNvPr id="3" name="Espace réservé du contenu 2">
            <a:extLst>
              <a:ext uri="{FF2B5EF4-FFF2-40B4-BE49-F238E27FC236}">
                <a16:creationId xmlns:a16="http://schemas.microsoft.com/office/drawing/2014/main" id="{29336BCA-722C-770D-E31F-896DB9C21298}"/>
              </a:ext>
            </a:extLst>
          </p:cNvPr>
          <p:cNvSpPr>
            <a:spLocks noGrp="1"/>
          </p:cNvSpPr>
          <p:nvPr>
            <p:ph idx="1"/>
          </p:nvPr>
        </p:nvSpPr>
        <p:spPr/>
        <p:txBody>
          <a:bodyPr anchor="ctr"/>
          <a:lstStyle/>
          <a:p>
            <a:pPr marL="0" indent="0" algn="just">
              <a:buNone/>
            </a:pPr>
            <a:r>
              <a:rPr lang="fr-FR" sz="1800" kern="100" dirty="0">
                <a:effectLst/>
                <a:latin typeface="Calisto MT" panose="02040603050505030304" pitchFamily="18" charset="0"/>
                <a:ea typeface="Aptos" panose="020B0004020202020204" pitchFamily="34" charset="0"/>
                <a:cs typeface="Times New Roman" panose="02020603050405020304" pitchFamily="18" charset="0"/>
              </a:rPr>
              <a:t>Migrer un </a:t>
            </a:r>
            <a:r>
              <a:rPr lang="fr-FR" sz="1800" kern="100" dirty="0" err="1">
                <a:effectLst/>
                <a:latin typeface="Calisto MT" panose="02040603050505030304" pitchFamily="18" charset="0"/>
                <a:ea typeface="Aptos" panose="020B0004020202020204" pitchFamily="34" charset="0"/>
                <a:cs typeface="Times New Roman" panose="02020603050405020304" pitchFamily="18" charset="0"/>
              </a:rPr>
              <a:t>listener</a:t>
            </a:r>
            <a:r>
              <a:rPr lang="fr-FR" sz="1800" kern="100" dirty="0">
                <a:effectLst/>
                <a:latin typeface="Calisto MT" panose="02040603050505030304" pitchFamily="18" charset="0"/>
                <a:ea typeface="Aptos" panose="020B0004020202020204" pitchFamily="34" charset="0"/>
                <a:cs typeface="Times New Roman" panose="02020603050405020304" pitchFamily="18" charset="0"/>
              </a:rPr>
              <a:t> de Google vers AWS consiste à déplacer un service recevant des données ou des événements depuis Google (comme Google Cloud) vers Amazon Web Services (AWS). Cela implique de créer des services équivalents sur AWS (comme SNS ou ECS) pour recevoir ces événements et de modifier les configurations de l'application pour qu'elle envoie les données vers AWS au lieu de Google.</a:t>
            </a:r>
          </a:p>
          <a:p>
            <a:endParaRPr lang="fr-FR" dirty="0"/>
          </a:p>
        </p:txBody>
      </p:sp>
    </p:spTree>
    <p:extLst>
      <p:ext uri="{BB962C8B-B14F-4D97-AF65-F5344CB8AC3E}">
        <p14:creationId xmlns:p14="http://schemas.microsoft.com/office/powerpoint/2010/main" val="225367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35F444F-6B32-11C8-FA2E-E0C59DFCE563}"/>
              </a:ext>
            </a:extLst>
          </p:cNvPr>
          <p:cNvSpPr>
            <a:spLocks noGrp="1"/>
          </p:cNvSpPr>
          <p:nvPr>
            <p:ph type="title"/>
          </p:nvPr>
        </p:nvSpPr>
        <p:spPr>
          <a:xfrm>
            <a:off x="704088" y="914400"/>
            <a:ext cx="6001512" cy="1307592"/>
          </a:xfrm>
        </p:spPr>
        <p:txBody>
          <a:bodyPr>
            <a:normAutofit/>
          </a:bodyPr>
          <a:lstStyle/>
          <a:p>
            <a:pPr>
              <a:lnSpc>
                <a:spcPct val="90000"/>
              </a:lnSpc>
            </a:pPr>
            <a:r>
              <a:rPr lang="fr-FR" dirty="0"/>
              <a:t>PRESENTATION DE L’ENTREPRISE WEPA</a:t>
            </a:r>
          </a:p>
        </p:txBody>
      </p:sp>
      <p:cxnSp>
        <p:nvCxnSpPr>
          <p:cNvPr id="1034" name="Straight Connector 1033">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779E5C46-D11B-79BD-55A0-557297559B2E}"/>
              </a:ext>
            </a:extLst>
          </p:cNvPr>
          <p:cNvSpPr>
            <a:spLocks noGrp="1" noChangeArrowheads="1"/>
          </p:cNvSpPr>
          <p:nvPr>
            <p:ph idx="1"/>
          </p:nvPr>
        </p:nvSpPr>
        <p:spPr bwMode="auto">
          <a:xfrm>
            <a:off x="704088" y="2231136"/>
            <a:ext cx="6001512" cy="39319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Création</a:t>
            </a:r>
            <a:r>
              <a:rPr kumimoji="0" lang="fr-FR" altLang="fr-FR" sz="1400" b="0" i="0" u="none" strike="noStrike" cap="none" normalizeH="0" baseline="0" dirty="0">
                <a:ln>
                  <a:noFill/>
                </a:ln>
                <a:effectLst/>
                <a:latin typeface="Calisto MT" panose="02040603050505030304" pitchFamily="18" charset="0"/>
              </a:rPr>
              <a:t> : 1948</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Siège social</a:t>
            </a:r>
            <a:r>
              <a:rPr kumimoji="0" lang="fr-FR" altLang="fr-FR" sz="1400" b="0" i="0" u="none" strike="noStrike" cap="none" normalizeH="0" baseline="0" dirty="0">
                <a:ln>
                  <a:noFill/>
                </a:ln>
                <a:effectLst/>
                <a:latin typeface="Calisto MT" panose="02040603050505030304" pitchFamily="18" charset="0"/>
              </a:rPr>
              <a:t> : Arnsberg, Allemagne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Secteur</a:t>
            </a:r>
            <a:r>
              <a:rPr kumimoji="0" lang="fr-FR" altLang="fr-FR" sz="1400" b="0" i="0" u="none" strike="noStrike" cap="none" normalizeH="0" baseline="0" dirty="0">
                <a:ln>
                  <a:noFill/>
                </a:ln>
                <a:effectLst/>
                <a:latin typeface="Calisto MT" panose="02040603050505030304" pitchFamily="18" charset="0"/>
              </a:rPr>
              <a:t> : Industrie du papier hygiénique et sanitaire (papier toilette, essuie-tout, mouchoirs, etc.)</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Effectif</a:t>
            </a:r>
            <a:r>
              <a:rPr kumimoji="0" lang="fr-FR" altLang="fr-FR" sz="1400" b="0" i="0" u="none" strike="noStrike" cap="none" normalizeH="0" baseline="0" dirty="0">
                <a:ln>
                  <a:noFill/>
                </a:ln>
                <a:effectLst/>
                <a:latin typeface="Calisto MT" panose="02040603050505030304" pitchFamily="18" charset="0"/>
              </a:rPr>
              <a:t> : Environ </a:t>
            </a:r>
            <a:r>
              <a:rPr kumimoji="0" lang="fr-FR" altLang="fr-FR" sz="1400" b="1" i="0" u="none" strike="noStrike" cap="none" normalizeH="0" baseline="0" dirty="0">
                <a:ln>
                  <a:noFill/>
                </a:ln>
                <a:effectLst/>
                <a:latin typeface="Calisto MT" panose="02040603050505030304" pitchFamily="18" charset="0"/>
              </a:rPr>
              <a:t>4 000 collaborateurs</a:t>
            </a:r>
            <a:endParaRPr kumimoji="0" lang="fr-FR" altLang="fr-FR" sz="1400" b="0" i="0" u="none" strike="noStrike" cap="none" normalizeH="0" baseline="0" dirty="0">
              <a:ln>
                <a:noFill/>
              </a:ln>
              <a:effectLst/>
              <a:latin typeface="Calisto MT" panose="02040603050505030304" pitchFamily="18"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Sites de production</a:t>
            </a:r>
            <a:r>
              <a:rPr kumimoji="0" lang="fr-FR" altLang="fr-FR" sz="1400" b="0" i="0" u="none" strike="noStrike" cap="none" normalizeH="0" baseline="0" dirty="0">
                <a:ln>
                  <a:noFill/>
                </a:ln>
                <a:effectLst/>
                <a:latin typeface="Calisto MT" panose="02040603050505030304" pitchFamily="18" charset="0"/>
              </a:rPr>
              <a:t> : 13 usines en Europe (Allemagne, France, Italie, Pays-Bas, Royaume-Uni, Pologne)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Chiffre d'affaires</a:t>
            </a:r>
            <a:r>
              <a:rPr kumimoji="0" lang="fr-FR" altLang="fr-FR" sz="1400" b="0" i="0" u="none" strike="noStrike" cap="none" normalizeH="0" baseline="0" dirty="0">
                <a:ln>
                  <a:noFill/>
                </a:ln>
                <a:effectLst/>
                <a:latin typeface="Calisto MT" panose="02040603050505030304" pitchFamily="18" charset="0"/>
              </a:rPr>
              <a:t> : Environ </a:t>
            </a:r>
            <a:r>
              <a:rPr kumimoji="0" lang="fr-FR" altLang="fr-FR" sz="1400" b="1" i="0" u="none" strike="noStrike" cap="none" normalizeH="0" baseline="0" dirty="0">
                <a:ln>
                  <a:noFill/>
                </a:ln>
                <a:effectLst/>
                <a:latin typeface="Calisto MT" panose="02040603050505030304" pitchFamily="18" charset="0"/>
              </a:rPr>
              <a:t>1,6 milliard d’euros</a:t>
            </a:r>
            <a:r>
              <a:rPr kumimoji="0" lang="fr-FR" altLang="fr-FR" sz="1400" b="0" i="0" u="none" strike="noStrike" cap="none" normalizeH="0" baseline="0" dirty="0">
                <a:ln>
                  <a:noFill/>
                </a:ln>
                <a:effectLst/>
                <a:latin typeface="Calisto MT" panose="02040603050505030304" pitchFamily="18" charset="0"/>
              </a:rPr>
              <a:t> (dernières données connues)</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Classement européen</a:t>
            </a:r>
            <a:r>
              <a:rPr kumimoji="0" lang="fr-FR" altLang="fr-FR" sz="1400" b="0" i="0" u="none" strike="noStrike" cap="none" normalizeH="0" baseline="0" dirty="0">
                <a:ln>
                  <a:noFill/>
                </a:ln>
                <a:effectLst/>
                <a:latin typeface="Calisto MT" panose="02040603050505030304" pitchFamily="18" charset="0"/>
              </a:rPr>
              <a:t> : 3ᵉ plus grand producteur de papier hygiénique en Europe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Production annuelle</a:t>
            </a:r>
            <a:r>
              <a:rPr kumimoji="0" lang="fr-FR" altLang="fr-FR" sz="1400" b="0" i="0" u="none" strike="noStrike" cap="none" normalizeH="0" baseline="0" dirty="0">
                <a:ln>
                  <a:noFill/>
                </a:ln>
                <a:effectLst/>
                <a:latin typeface="Calisto MT" panose="02040603050505030304" pitchFamily="18" charset="0"/>
              </a:rPr>
              <a:t> : Plus de </a:t>
            </a:r>
            <a:r>
              <a:rPr kumimoji="0" lang="fr-FR" altLang="fr-FR" sz="1400" b="1" i="0" u="none" strike="noStrike" cap="none" normalizeH="0" baseline="0" dirty="0">
                <a:ln>
                  <a:noFill/>
                </a:ln>
                <a:effectLst/>
                <a:latin typeface="Calisto MT" panose="02040603050505030304" pitchFamily="18" charset="0"/>
              </a:rPr>
              <a:t>850 000 tonnes</a:t>
            </a:r>
            <a:r>
              <a:rPr kumimoji="0" lang="fr-FR" altLang="fr-FR" sz="1400" b="0" i="0" u="none" strike="noStrike" cap="none" normalizeH="0" baseline="0" dirty="0">
                <a:ln>
                  <a:noFill/>
                </a:ln>
                <a:effectLst/>
                <a:latin typeface="Calisto MT" panose="02040603050505030304" pitchFamily="18" charset="0"/>
              </a:rPr>
              <a:t> de papier sanitaire</a:t>
            </a:r>
          </a:p>
          <a:p>
            <a:pPr marL="0" marR="0" lvl="0" indent="0" defTabSz="914400" rtl="0" eaLnBrk="0" fontAlgn="base" latinLnBrk="0" hangingPunct="0">
              <a:lnSpc>
                <a:spcPct val="100000"/>
              </a:lnSpc>
              <a:spcBef>
                <a:spcPct val="0"/>
              </a:spcBef>
              <a:spcAft>
                <a:spcPts val="600"/>
              </a:spcAft>
              <a:buClrTx/>
              <a:buSzTx/>
              <a:buFontTx/>
              <a:buChar char="•"/>
              <a:tabLst/>
            </a:pPr>
            <a:r>
              <a:rPr kumimoji="0" lang="fr-FR" altLang="fr-FR" sz="1400" b="1" i="0" u="none" strike="noStrike" cap="none" normalizeH="0" baseline="0" dirty="0">
                <a:ln>
                  <a:noFill/>
                </a:ln>
                <a:effectLst/>
                <a:latin typeface="Calisto MT" panose="02040603050505030304" pitchFamily="18" charset="0"/>
              </a:rPr>
              <a:t>Engagement durable</a:t>
            </a:r>
            <a:r>
              <a:rPr kumimoji="0" lang="fr-FR" altLang="fr-FR" sz="1400" b="0" i="0" u="none" strike="noStrike" cap="none" normalizeH="0" baseline="0" dirty="0">
                <a:ln>
                  <a:noFill/>
                </a:ln>
                <a:effectLst/>
                <a:latin typeface="Calisto MT" panose="02040603050505030304" pitchFamily="18" charset="0"/>
              </a:rPr>
              <a:t> : Environ </a:t>
            </a:r>
            <a:r>
              <a:rPr kumimoji="0" lang="fr-FR" altLang="fr-FR" sz="1400" b="1" i="0" u="none" strike="noStrike" cap="none" normalizeH="0" baseline="0" dirty="0">
                <a:ln>
                  <a:noFill/>
                </a:ln>
                <a:effectLst/>
                <a:latin typeface="Calisto MT" panose="02040603050505030304" pitchFamily="18" charset="0"/>
              </a:rPr>
              <a:t>40 %</a:t>
            </a:r>
            <a:r>
              <a:rPr kumimoji="0" lang="fr-FR" altLang="fr-FR" sz="1400" b="0" i="0" u="none" strike="noStrike" cap="none" normalizeH="0" baseline="0" dirty="0">
                <a:ln>
                  <a:noFill/>
                </a:ln>
                <a:effectLst/>
                <a:latin typeface="Calisto MT" panose="02040603050505030304" pitchFamily="18" charset="0"/>
              </a:rPr>
              <a:t> des produits sont fabriqués à partir de fibres recyclées</a:t>
            </a:r>
          </a:p>
        </p:txBody>
      </p:sp>
      <p:pic>
        <p:nvPicPr>
          <p:cNvPr id="1027" name="Picture 3" descr="Wepa France">
            <a:extLst>
              <a:ext uri="{FF2B5EF4-FFF2-40B4-BE49-F238E27FC236}">
                <a16:creationId xmlns:a16="http://schemas.microsoft.com/office/drawing/2014/main" id="{F7038810-5E32-A925-644C-64409F78E4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6682" y="1323976"/>
            <a:ext cx="4829936" cy="482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186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7D9C38F-7102-DF2F-451D-09D4454665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007" y="906463"/>
            <a:ext cx="4993586" cy="4894262"/>
          </a:xfrm>
          <a:prstGeom prst="rect">
            <a:avLst/>
          </a:prstGeom>
          <a:noFill/>
          <a:ln>
            <a:noFill/>
          </a:ln>
        </p:spPr>
      </p:pic>
      <p:pic>
        <p:nvPicPr>
          <p:cNvPr id="3" name="Image 2">
            <a:extLst>
              <a:ext uri="{FF2B5EF4-FFF2-40B4-BE49-F238E27FC236}">
                <a16:creationId xmlns:a16="http://schemas.microsoft.com/office/drawing/2014/main" id="{9EEA0A5D-4B61-D010-F26E-76F6429C98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7450" y="906463"/>
            <a:ext cx="5346665" cy="4894262"/>
          </a:xfrm>
          <a:prstGeom prst="rect">
            <a:avLst/>
          </a:prstGeom>
          <a:noFill/>
          <a:ln>
            <a:noFill/>
          </a:ln>
        </p:spPr>
      </p:pic>
    </p:spTree>
    <p:extLst>
      <p:ext uri="{BB962C8B-B14F-4D97-AF65-F5344CB8AC3E}">
        <p14:creationId xmlns:p14="http://schemas.microsoft.com/office/powerpoint/2010/main" val="332749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4570E8-18C9-BEDE-C509-20E9D4A5829F}"/>
              </a:ext>
            </a:extLst>
          </p:cNvPr>
          <p:cNvSpPr>
            <a:spLocks noGrp="1"/>
          </p:cNvSpPr>
          <p:nvPr>
            <p:ph type="title"/>
          </p:nvPr>
        </p:nvSpPr>
        <p:spPr/>
        <p:txBody>
          <a:bodyPr>
            <a:normAutofit fontScale="90000"/>
          </a:bodyPr>
          <a:lstStyle/>
          <a:p>
            <a:r>
              <a:rPr lang="fr-FR" sz="3600" b="1" dirty="0"/>
              <a:t>Mission 4 : Intégrer et gérer des tâches/services ECS (</a:t>
            </a:r>
            <a:r>
              <a:rPr lang="fr-FR" sz="3600" b="1" dirty="0" err="1"/>
              <a:t>Elastic</a:t>
            </a:r>
            <a:r>
              <a:rPr lang="fr-FR" sz="3600" b="1" dirty="0"/>
              <a:t> Container Service) d'AWS </a:t>
            </a:r>
            <a:br>
              <a:rPr lang="en-US" dirty="0"/>
            </a:br>
            <a:endParaRPr lang="fr-FR" dirty="0"/>
          </a:p>
        </p:txBody>
      </p:sp>
      <p:sp>
        <p:nvSpPr>
          <p:cNvPr id="3" name="Espace réservé du contenu 2">
            <a:extLst>
              <a:ext uri="{FF2B5EF4-FFF2-40B4-BE49-F238E27FC236}">
                <a16:creationId xmlns:a16="http://schemas.microsoft.com/office/drawing/2014/main" id="{C1161BEF-897E-FD05-D106-F7535E24B9A1}"/>
              </a:ext>
            </a:extLst>
          </p:cNvPr>
          <p:cNvSpPr>
            <a:spLocks noGrp="1"/>
          </p:cNvSpPr>
          <p:nvPr>
            <p:ph idx="1"/>
          </p:nvPr>
        </p:nvSpPr>
        <p:spPr/>
        <p:txBody>
          <a:bodyPr/>
          <a:lstStyle/>
          <a:p>
            <a:pPr>
              <a:lnSpc>
                <a:spcPct val="115000"/>
              </a:lnSpc>
              <a:spcAft>
                <a:spcPts val="800"/>
              </a:spcAft>
              <a:buNone/>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 code permet de gérer des services ECS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Elastic</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Container Service) d'AWS. Il offre trois fonctionnalités principales :</a:t>
            </a:r>
          </a:p>
          <a:p>
            <a:pPr marL="342900" lvl="0" indent="-342900">
              <a:lnSpc>
                <a:spcPct val="115000"/>
              </a:lnSpc>
              <a:buFont typeface="+mj-lt"/>
              <a:buAutoNum type="arabicPeriod"/>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Arrêter un service ECS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en sauvegardant le nombre de tâches actives et en mettant ce nombre à zéro.</a:t>
            </a:r>
          </a:p>
          <a:p>
            <a:pPr marL="342900" lvl="0" indent="-342900">
              <a:lnSpc>
                <a:spcPct val="115000"/>
              </a:lnSpc>
              <a:buFont typeface="+mj-lt"/>
              <a:buAutoNum type="arabicPeriod"/>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Redémarrer un service ECS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en restaurant le nombre de tâches précédemment sauvegardées.</a:t>
            </a:r>
          </a:p>
          <a:p>
            <a:pPr marL="342900" lvl="0" indent="-342900">
              <a:lnSpc>
                <a:spcPct val="115000"/>
              </a:lnSpc>
              <a:spcAft>
                <a:spcPts val="800"/>
              </a:spcAft>
              <a:buFont typeface="+mj-lt"/>
              <a:buAutoNum type="arabicPeriod"/>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Vérifier l'état du service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 en suivant son statut (actif ou inactif) et en attendant son arrêt complet.</a:t>
            </a:r>
          </a:p>
          <a:p>
            <a:pPr marL="0" indent="0">
              <a:lnSpc>
                <a:spcPct val="115000"/>
              </a:lnSpc>
              <a:spcAft>
                <a:spcPts val="800"/>
              </a:spcAft>
              <a:buNone/>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 tout permet d'automatiser l'arrêt, le redémarrage et le suivi de services ECS tout en conservant les configurations initiales.</a:t>
            </a:r>
          </a:p>
          <a:p>
            <a:endParaRPr lang="fr-FR" dirty="0"/>
          </a:p>
        </p:txBody>
      </p:sp>
    </p:spTree>
    <p:extLst>
      <p:ext uri="{BB962C8B-B14F-4D97-AF65-F5344CB8AC3E}">
        <p14:creationId xmlns:p14="http://schemas.microsoft.com/office/powerpoint/2010/main" val="931344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conception&#10;&#10;Le contenu généré par l’IA peut être incorrect.">
            <a:extLst>
              <a:ext uri="{FF2B5EF4-FFF2-40B4-BE49-F238E27FC236}">
                <a16:creationId xmlns:a16="http://schemas.microsoft.com/office/drawing/2014/main" id="{0F9507A7-D48B-A159-106C-4C55EA3775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467" r="26359"/>
          <a:stretch/>
        </p:blipFill>
        <p:spPr bwMode="auto">
          <a:xfrm>
            <a:off x="3226903" y="10"/>
            <a:ext cx="5751445" cy="685798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35805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3" name="Straight Connector 615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55" name="Rectangle 615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ureau de l’informatique scolaire (BIS)">
            <a:extLst>
              <a:ext uri="{FF2B5EF4-FFF2-40B4-BE49-F238E27FC236}">
                <a16:creationId xmlns:a16="http://schemas.microsoft.com/office/drawing/2014/main" id="{39EA234A-2071-58D2-6982-508E967330A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588" b="15258"/>
          <a:stretch/>
        </p:blipFill>
        <p:spPr bwMode="auto">
          <a:xfrm>
            <a:off x="0" y="450167"/>
            <a:ext cx="12191979" cy="595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960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B7DA1A6-A41A-4B11-E4D4-E277861DA735}"/>
              </a:ext>
            </a:extLst>
          </p:cNvPr>
          <p:cNvSpPr>
            <a:spLocks noGrp="1"/>
          </p:cNvSpPr>
          <p:nvPr>
            <p:ph type="title"/>
          </p:nvPr>
        </p:nvSpPr>
        <p:spPr>
          <a:xfrm>
            <a:off x="704088" y="914400"/>
            <a:ext cx="5195889" cy="1316736"/>
          </a:xfrm>
        </p:spPr>
        <p:txBody>
          <a:bodyPr>
            <a:normAutofit/>
          </a:bodyPr>
          <a:lstStyle/>
          <a:p>
            <a:r>
              <a:rPr lang="fr-FR" dirty="0"/>
              <a:t>REALISATION </a:t>
            </a:r>
          </a:p>
        </p:txBody>
      </p:sp>
      <p:cxnSp>
        <p:nvCxnSpPr>
          <p:cNvPr id="2057" name="Straight Connector 2056">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59" name="Espace réservé du contenu 2">
            <a:extLst>
              <a:ext uri="{FF2B5EF4-FFF2-40B4-BE49-F238E27FC236}">
                <a16:creationId xmlns:a16="http://schemas.microsoft.com/office/drawing/2014/main" id="{43964FA4-0291-F032-9494-16CE335D6FE6}"/>
              </a:ext>
            </a:extLst>
          </p:cNvPr>
          <p:cNvGraphicFramePr>
            <a:graphicFrameLocks noGrp="1"/>
          </p:cNvGraphicFramePr>
          <p:nvPr>
            <p:ph idx="1"/>
            <p:extLst>
              <p:ext uri="{D42A27DB-BD31-4B8C-83A1-F6EECF244321}">
                <p14:modId xmlns:p14="http://schemas.microsoft.com/office/powerpoint/2010/main" val="1798068323"/>
              </p:ext>
            </p:extLst>
          </p:nvPr>
        </p:nvGraphicFramePr>
        <p:xfrm>
          <a:off x="704088" y="2231136"/>
          <a:ext cx="5195889"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L’usine Wepa de Bousbecque touchée par un incendie vite maîtrisé">
            <a:extLst>
              <a:ext uri="{FF2B5EF4-FFF2-40B4-BE49-F238E27FC236}">
                <a16:creationId xmlns:a16="http://schemas.microsoft.com/office/drawing/2014/main" id="{F995101A-D643-798C-3ECA-A66C968EE2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977" r="30686"/>
          <a:stretch/>
        </p:blipFill>
        <p:spPr bwMode="auto">
          <a:xfrm>
            <a:off x="6420752" y="-1"/>
            <a:ext cx="5771248"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61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2" name="Rectangle 3101">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CFFB23-8D99-F2B4-FD55-3221B9933917}"/>
              </a:ext>
            </a:extLst>
          </p:cNvPr>
          <p:cNvSpPr>
            <a:spLocks noGrp="1"/>
          </p:cNvSpPr>
          <p:nvPr>
            <p:ph type="title"/>
          </p:nvPr>
        </p:nvSpPr>
        <p:spPr>
          <a:xfrm>
            <a:off x="700087" y="909638"/>
            <a:ext cx="10691813" cy="1155618"/>
          </a:xfrm>
        </p:spPr>
        <p:txBody>
          <a:bodyPr vert="horz" lIns="91440" tIns="45720" rIns="91440" bIns="45720" rtlCol="0">
            <a:normAutofit/>
          </a:bodyPr>
          <a:lstStyle/>
          <a:p>
            <a:pPr>
              <a:lnSpc>
                <a:spcPct val="90000"/>
              </a:lnSpc>
            </a:pPr>
            <a:r>
              <a:rPr lang="en-US" sz="2500" b="1" dirty="0">
                <a:effectLst/>
              </a:rPr>
              <a:t>Mission 1 : Installation de nouveau VeloCloud </a:t>
            </a:r>
            <a:r>
              <a:rPr lang="en-US" sz="2500" b="1" dirty="0" err="1">
                <a:effectLst/>
              </a:rPr>
              <a:t>en</a:t>
            </a:r>
            <a:r>
              <a:rPr lang="en-US" sz="2500" b="1" dirty="0">
                <a:effectLst/>
              </a:rPr>
              <a:t> coordination avec </a:t>
            </a:r>
            <a:r>
              <a:rPr lang="en-US" sz="2500" b="1" dirty="0" err="1">
                <a:effectLst/>
              </a:rPr>
              <a:t>l’Allemagne</a:t>
            </a:r>
            <a:r>
              <a:rPr lang="en-US" sz="2500" b="1" dirty="0">
                <a:effectLst/>
              </a:rPr>
              <a:t> </a:t>
            </a:r>
            <a:br>
              <a:rPr lang="en-US" sz="2500" b="1" dirty="0">
                <a:effectLst/>
              </a:rPr>
            </a:br>
            <a:endParaRPr lang="en-US" sz="2500" dirty="0"/>
          </a:p>
        </p:txBody>
      </p:sp>
      <p:cxnSp>
        <p:nvCxnSpPr>
          <p:cNvPr id="3104" name="Straight Connector 3103">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6" name="Straight Connector 3105">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8219CB0-3BE4-74EC-F88D-DD3EEBA88A61}"/>
              </a:ext>
            </a:extLst>
          </p:cNvPr>
          <p:cNvSpPr>
            <a:spLocks noChangeArrowheads="1"/>
          </p:cNvSpPr>
          <p:nvPr/>
        </p:nvSpPr>
        <p:spPr bwMode="auto">
          <a:xfrm>
            <a:off x="1911096" y="809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4">
            <a:extLst>
              <a:ext uri="{FF2B5EF4-FFF2-40B4-BE49-F238E27FC236}">
                <a16:creationId xmlns:a16="http://schemas.microsoft.com/office/drawing/2014/main" id="{A227EF84-DC04-5667-A45B-9F5ADCE022FC}"/>
              </a:ext>
            </a:extLst>
          </p:cNvPr>
          <p:cNvSpPr>
            <a:spLocks noChangeArrowheads="1"/>
          </p:cNvSpPr>
          <p:nvPr/>
        </p:nvSpPr>
        <p:spPr bwMode="auto">
          <a:xfrm>
            <a:off x="1911096" y="2486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3089" name="ZoneTexte 7">
            <a:extLst>
              <a:ext uri="{FF2B5EF4-FFF2-40B4-BE49-F238E27FC236}">
                <a16:creationId xmlns:a16="http://schemas.microsoft.com/office/drawing/2014/main" id="{31FD64D5-EF15-641A-B4B7-066FF38ABDC2}"/>
              </a:ext>
            </a:extLst>
          </p:cNvPr>
          <p:cNvGraphicFramePr/>
          <p:nvPr>
            <p:extLst>
              <p:ext uri="{D42A27DB-BD31-4B8C-83A1-F6EECF244321}">
                <p14:modId xmlns:p14="http://schemas.microsoft.com/office/powerpoint/2010/main" val="1650286150"/>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415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Image 3" descr="Une image contenant fils électriques, câble, intérieur, machine&#10;&#10;Le contenu généré par l’IA peut être incorrect.">
            <a:extLst>
              <a:ext uri="{FF2B5EF4-FFF2-40B4-BE49-F238E27FC236}">
                <a16:creationId xmlns:a16="http://schemas.microsoft.com/office/drawing/2014/main" id="{D45269A5-DAF6-6A4D-24A6-8D3C3935CD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10" t="17131" r="2446" b="1190"/>
          <a:stretch/>
        </p:blipFill>
        <p:spPr bwMode="auto">
          <a:xfrm>
            <a:off x="2095775" y="1214717"/>
            <a:ext cx="3730712" cy="442856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fils électriques, texte, câble, Ingénierie électronique&#10;&#10;Le contenu généré par l’IA peut être incorrect.">
            <a:extLst>
              <a:ext uri="{FF2B5EF4-FFF2-40B4-BE49-F238E27FC236}">
                <a16:creationId xmlns:a16="http://schemas.microsoft.com/office/drawing/2014/main" id="{AD09B22B-392E-9060-7B17-31E7A47AEE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7" t="5434" r="-1915" b="12248"/>
          <a:stretch/>
        </p:blipFill>
        <p:spPr bwMode="auto">
          <a:xfrm>
            <a:off x="6715126" y="1214717"/>
            <a:ext cx="4034790" cy="442856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60571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Appareils électroniques, fils électriques, câble, Ingénierie électronique&#10;&#10;Le contenu généré par l’IA peut être incorrect.">
            <a:extLst>
              <a:ext uri="{FF2B5EF4-FFF2-40B4-BE49-F238E27FC236}">
                <a16:creationId xmlns:a16="http://schemas.microsoft.com/office/drawing/2014/main" id="{E4D14D1E-E607-B919-0EF7-F78A421989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827" b="10189"/>
          <a:stretch/>
        </p:blipFill>
        <p:spPr bwMode="auto">
          <a:xfrm>
            <a:off x="422199" y="1902935"/>
            <a:ext cx="5500764" cy="3052125"/>
          </a:xfrm>
          <a:prstGeom prst="rect">
            <a:avLst/>
          </a:prstGeom>
          <a:ln>
            <a:noFill/>
          </a:ln>
          <a:extLst>
            <a:ext uri="{53640926-AAD7-44D8-BBD7-CCE9431645EC}">
              <a14:shadowObscured xmlns:a14="http://schemas.microsoft.com/office/drawing/2010/main"/>
            </a:ext>
          </a:extLst>
        </p:spPr>
      </p:pic>
      <p:pic>
        <p:nvPicPr>
          <p:cNvPr id="3" name="Image 2" descr="Une image contenant texte, Appareils électroniques, fils électriques, câble&#10;&#10;Le contenu généré par l’IA peut être incorrect.">
            <a:extLst>
              <a:ext uri="{FF2B5EF4-FFF2-40B4-BE49-F238E27FC236}">
                <a16:creationId xmlns:a16="http://schemas.microsoft.com/office/drawing/2014/main" id="{336C37A5-467A-4414-6638-AF6CFD5E2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1776" y="1561616"/>
            <a:ext cx="4979352" cy="3734761"/>
          </a:xfrm>
          <a:prstGeom prst="rect">
            <a:avLst/>
          </a:prstGeom>
        </p:spPr>
      </p:pic>
    </p:spTree>
    <p:extLst>
      <p:ext uri="{BB962C8B-B14F-4D97-AF65-F5344CB8AC3E}">
        <p14:creationId xmlns:p14="http://schemas.microsoft.com/office/powerpoint/2010/main" val="89367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BC39BF8-A98A-D311-DBF2-0E67E6575CD2}"/>
              </a:ext>
            </a:extLst>
          </p:cNvPr>
          <p:cNvSpPr>
            <a:spLocks noGrp="1"/>
          </p:cNvSpPr>
          <p:nvPr>
            <p:ph type="title"/>
          </p:nvPr>
        </p:nvSpPr>
        <p:spPr>
          <a:xfrm>
            <a:off x="700087" y="909638"/>
            <a:ext cx="10691813" cy="1155618"/>
          </a:xfrm>
        </p:spPr>
        <p:txBody>
          <a:bodyPr>
            <a:normAutofit/>
          </a:bodyPr>
          <a:lstStyle/>
          <a:p>
            <a:pPr>
              <a:lnSpc>
                <a:spcPct val="90000"/>
              </a:lnSpc>
            </a:pPr>
            <a:r>
              <a:rPr lang="fr-FR" sz="3100" b="1" kern="100">
                <a:effectLst/>
                <a:latin typeface="Aptos Display" panose="020B0004020202020204" pitchFamily="34" charset="0"/>
                <a:ea typeface="Times New Roman" panose="02020603050405020304" pitchFamily="18" charset="0"/>
                <a:cs typeface="Times New Roman" panose="02020603050405020304" pitchFamily="18" charset="0"/>
              </a:rPr>
              <a:t>Mission 2 : Réorganisation des baies de brassage </a:t>
            </a:r>
            <a:br>
              <a:rPr lang="fr-FR" sz="3100" b="1" kern="100">
                <a:effectLst/>
                <a:latin typeface="Aptos Display" panose="020B0004020202020204" pitchFamily="34" charset="0"/>
                <a:ea typeface="Times New Roman" panose="02020603050405020304" pitchFamily="18" charset="0"/>
                <a:cs typeface="Times New Roman" panose="02020603050405020304" pitchFamily="18" charset="0"/>
              </a:rPr>
            </a:br>
            <a:endParaRPr lang="fr-FR" sz="3100"/>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Espace réservé du contenu 6">
            <a:extLst>
              <a:ext uri="{FF2B5EF4-FFF2-40B4-BE49-F238E27FC236}">
                <a16:creationId xmlns:a16="http://schemas.microsoft.com/office/drawing/2014/main" id="{6CAA16BE-7532-AF93-78CB-2FD9C2460C08}"/>
              </a:ext>
            </a:extLst>
          </p:cNvPr>
          <p:cNvGraphicFramePr>
            <a:graphicFrameLocks noGrp="1"/>
          </p:cNvGraphicFramePr>
          <p:nvPr>
            <p:ph idx="1"/>
            <p:extLst>
              <p:ext uri="{D42A27DB-BD31-4B8C-83A1-F6EECF244321}">
                <p14:modId xmlns:p14="http://schemas.microsoft.com/office/powerpoint/2010/main" val="3685647937"/>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36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fils électriques, fourniture d’électricité, Appareils électroniques, Ingénierie électronique&#10;&#10;Le contenu généré par l’IA peut être incorrect.">
            <a:extLst>
              <a:ext uri="{FF2B5EF4-FFF2-40B4-BE49-F238E27FC236}">
                <a16:creationId xmlns:a16="http://schemas.microsoft.com/office/drawing/2014/main" id="{F26F8A5D-AFA4-F38F-D908-CF0EBEE7C0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573" y="1050868"/>
            <a:ext cx="3124517" cy="4165713"/>
          </a:xfrm>
          <a:prstGeom prst="rect">
            <a:avLst/>
          </a:prstGeom>
        </p:spPr>
      </p:pic>
      <p:pic>
        <p:nvPicPr>
          <p:cNvPr id="3" name="Image 2" descr="Une image contenant Appareils électroniques, fils électriques, Ingénierie électronique, serveur&#10;&#10;Le contenu généré par l’IA peut être incorrect.">
            <a:extLst>
              <a:ext uri="{FF2B5EF4-FFF2-40B4-BE49-F238E27FC236}">
                <a16:creationId xmlns:a16="http://schemas.microsoft.com/office/drawing/2014/main" id="{E3AFC224-E5C8-C1CD-6A47-9861069860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100" y="1050868"/>
            <a:ext cx="3124285" cy="4165713"/>
          </a:xfrm>
          <a:prstGeom prst="rect">
            <a:avLst/>
          </a:prstGeom>
        </p:spPr>
      </p:pic>
      <p:pic>
        <p:nvPicPr>
          <p:cNvPr id="4" name="Image 3">
            <a:extLst>
              <a:ext uri="{FF2B5EF4-FFF2-40B4-BE49-F238E27FC236}">
                <a16:creationId xmlns:a16="http://schemas.microsoft.com/office/drawing/2014/main" id="{20CA8344-570C-A570-0B2E-18CA562804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4437" y="1050868"/>
            <a:ext cx="3124285" cy="4165713"/>
          </a:xfrm>
          <a:prstGeom prst="rect">
            <a:avLst/>
          </a:prstGeom>
        </p:spPr>
      </p:pic>
      <p:sp>
        <p:nvSpPr>
          <p:cNvPr id="5" name="ZoneTexte 4">
            <a:extLst>
              <a:ext uri="{FF2B5EF4-FFF2-40B4-BE49-F238E27FC236}">
                <a16:creationId xmlns:a16="http://schemas.microsoft.com/office/drawing/2014/main" id="{81D67F94-AA4F-8A75-A1C9-D284702F710A}"/>
              </a:ext>
            </a:extLst>
          </p:cNvPr>
          <p:cNvSpPr txBox="1"/>
          <p:nvPr/>
        </p:nvSpPr>
        <p:spPr>
          <a:xfrm>
            <a:off x="1786475" y="5489116"/>
            <a:ext cx="1018711" cy="369332"/>
          </a:xfrm>
          <a:prstGeom prst="rect">
            <a:avLst/>
          </a:prstGeom>
          <a:noFill/>
        </p:spPr>
        <p:txBody>
          <a:bodyPr wrap="square" rtlCol="0">
            <a:spAutoFit/>
          </a:bodyPr>
          <a:lstStyle/>
          <a:p>
            <a:r>
              <a:rPr lang="fr-FR" b="1" dirty="0"/>
              <a:t>AVANT</a:t>
            </a:r>
            <a:r>
              <a:rPr lang="fr-FR" dirty="0"/>
              <a:t> </a:t>
            </a:r>
          </a:p>
        </p:txBody>
      </p:sp>
      <p:sp>
        <p:nvSpPr>
          <p:cNvPr id="6" name="ZoneTexte 5">
            <a:extLst>
              <a:ext uri="{FF2B5EF4-FFF2-40B4-BE49-F238E27FC236}">
                <a16:creationId xmlns:a16="http://schemas.microsoft.com/office/drawing/2014/main" id="{FE463B4C-7F54-F8A1-A8E2-98D53F13C06A}"/>
              </a:ext>
            </a:extLst>
          </p:cNvPr>
          <p:cNvSpPr txBox="1"/>
          <p:nvPr/>
        </p:nvSpPr>
        <p:spPr>
          <a:xfrm>
            <a:off x="8076737" y="5489116"/>
            <a:ext cx="1018711" cy="369332"/>
          </a:xfrm>
          <a:prstGeom prst="rect">
            <a:avLst/>
          </a:prstGeom>
          <a:noFill/>
        </p:spPr>
        <p:txBody>
          <a:bodyPr wrap="square" rtlCol="0">
            <a:spAutoFit/>
          </a:bodyPr>
          <a:lstStyle/>
          <a:p>
            <a:r>
              <a:rPr lang="fr-FR" b="1" dirty="0"/>
              <a:t>APRES</a:t>
            </a:r>
            <a:r>
              <a:rPr lang="fr-FR" dirty="0"/>
              <a:t> </a:t>
            </a:r>
          </a:p>
        </p:txBody>
      </p:sp>
    </p:spTree>
    <p:extLst>
      <p:ext uri="{BB962C8B-B14F-4D97-AF65-F5344CB8AC3E}">
        <p14:creationId xmlns:p14="http://schemas.microsoft.com/office/powerpoint/2010/main" val="212905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B6D22-B0E7-5A1D-2205-0D5AF67D76E5}"/>
              </a:ext>
            </a:extLst>
          </p:cNvPr>
          <p:cNvSpPr>
            <a:spLocks noGrp="1"/>
          </p:cNvSpPr>
          <p:nvPr>
            <p:ph type="title"/>
          </p:nvPr>
        </p:nvSpPr>
        <p:spPr/>
        <p:txBody>
          <a:bodyPr>
            <a:normAutofit fontScale="90000"/>
          </a:bodyPr>
          <a:lstStyle/>
          <a:p>
            <a:r>
              <a:rPr lang="fr-FR" b="1" kern="100" dirty="0">
                <a:effectLst/>
                <a:latin typeface="Aptos Display" panose="020B0004020202020204" pitchFamily="34" charset="0"/>
                <a:ea typeface="Times New Roman" panose="02020603050405020304" pitchFamily="18" charset="0"/>
                <a:cs typeface="Times New Roman" panose="02020603050405020304" pitchFamily="18" charset="0"/>
              </a:rPr>
              <a:t>Mission 3 : Formatage de pc / création de session et affiliation à des groupes </a:t>
            </a:r>
            <a:br>
              <a:rPr lang="fr-FR" b="1" kern="100" dirty="0">
                <a:effectLst/>
                <a:latin typeface="Aptos Display" panose="020B0004020202020204" pitchFamily="34" charset="0"/>
                <a:ea typeface="Times New Roman" panose="02020603050405020304" pitchFamily="18" charset="0"/>
                <a:cs typeface="Times New Roman" panose="02020603050405020304" pitchFamily="18" charset="0"/>
              </a:rPr>
            </a:br>
            <a:endParaRPr lang="fr-FR" dirty="0"/>
          </a:p>
        </p:txBody>
      </p:sp>
      <p:sp>
        <p:nvSpPr>
          <p:cNvPr id="3" name="Espace réservé du contenu 2">
            <a:extLst>
              <a:ext uri="{FF2B5EF4-FFF2-40B4-BE49-F238E27FC236}">
                <a16:creationId xmlns:a16="http://schemas.microsoft.com/office/drawing/2014/main" id="{87B4AE07-99DD-2D8E-AEB2-80ED2025818B}"/>
              </a:ext>
            </a:extLst>
          </p:cNvPr>
          <p:cNvSpPr>
            <a:spLocks noGrp="1"/>
          </p:cNvSpPr>
          <p:nvPr>
            <p:ph idx="1"/>
          </p:nvPr>
        </p:nvSpPr>
        <p:spPr/>
        <p:txBody>
          <a:bodyPr anchor="ctr"/>
          <a:lstStyle/>
          <a:p>
            <a:pPr marL="0" indent="0" algn="just">
              <a:buNone/>
            </a:pPr>
            <a:r>
              <a:rPr lang="fr-FR" dirty="0"/>
              <a:t>Ma mission consistait à formater (réinitialiser) des PC pour effacer toutes les données et y réinstaller une version propre de Windows. Cela permet de repartir à zéro en supprimant les fichiers, logiciels et paramètres, puis de créer une nouvelle session pour un nouvel utilisateur et de l'affilier aux groupes le concernant.</a:t>
            </a:r>
          </a:p>
        </p:txBody>
      </p:sp>
    </p:spTree>
    <p:extLst>
      <p:ext uri="{BB962C8B-B14F-4D97-AF65-F5344CB8AC3E}">
        <p14:creationId xmlns:p14="http://schemas.microsoft.com/office/powerpoint/2010/main" val="295971858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1177</TotalTime>
  <Words>856</Words>
  <Application>Microsoft Office PowerPoint</Application>
  <PresentationFormat>Grand écran</PresentationFormat>
  <Paragraphs>60</Paragraphs>
  <Slides>23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Aptos</vt:lpstr>
      <vt:lpstr>Aptos Display</vt:lpstr>
      <vt:lpstr>Arial</vt:lpstr>
      <vt:lpstr>Calisto MT</vt:lpstr>
      <vt:lpstr>Univers Condensed</vt:lpstr>
      <vt:lpstr>ChronicleVTI</vt:lpstr>
      <vt:lpstr>Épreuve E5  Contrôle en cours de formation</vt:lpstr>
      <vt:lpstr>PRESENTATION DE L’ENTREPRISE WEPA</vt:lpstr>
      <vt:lpstr>REALISATION </vt:lpstr>
      <vt:lpstr>Mission 1 : Installation de nouveau VeloCloud en coordination avec l’Allemagne  </vt:lpstr>
      <vt:lpstr>Présentation PowerPoint</vt:lpstr>
      <vt:lpstr>Présentation PowerPoint</vt:lpstr>
      <vt:lpstr>Mission 2 : Réorganisation des baies de brassage  </vt:lpstr>
      <vt:lpstr>Présentation PowerPoint</vt:lpstr>
      <vt:lpstr>Mission 3 : Formatage de pc / création de session et affiliation à des groupes  </vt:lpstr>
      <vt:lpstr>Présentation PowerPoint</vt:lpstr>
      <vt:lpstr>Mission 4 : Intervention sur machine dans l'usine  </vt:lpstr>
      <vt:lpstr>PRESENTATION DE L’ENTREPRISE DAMARTEX</vt:lpstr>
      <vt:lpstr>REALISATION </vt:lpstr>
      <vt:lpstr>Mission 1 : Industrialiser la configuration de 300 firewalls </vt:lpstr>
      <vt:lpstr>Présentation PowerPoint</vt:lpstr>
      <vt:lpstr>Présentation PowerPoint</vt:lpstr>
      <vt:lpstr>Mission 2 : Script bruno en js avec call API </vt:lpstr>
      <vt:lpstr>Présentation PowerPoint</vt:lpstr>
      <vt:lpstr>Mission 3 : Migration de listener vers AWS  </vt:lpstr>
      <vt:lpstr>Présentation PowerPoint</vt:lpstr>
      <vt:lpstr>Mission 4 : Intégrer et gérer des tâches/services ECS (Elastic Container Service) d'AWS  </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Romain DELANNOY</dc:creator>
  <cp:lastModifiedBy>Romain DELANNOY</cp:lastModifiedBy>
  <cp:revision>3</cp:revision>
  <dcterms:created xsi:type="dcterms:W3CDTF">2025-04-30T14:03:00Z</dcterms:created>
  <dcterms:modified xsi:type="dcterms:W3CDTF">2025-05-01T09:40:52Z</dcterms:modified>
</cp:coreProperties>
</file>